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678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9939725" y="0"/>
            <a:ext cx="2252345" cy="6858000"/>
          </a:xfrm>
          <a:custGeom>
            <a:avLst/>
            <a:gdLst/>
            <a:ahLst/>
            <a:cxnLst/>
            <a:rect l="l" t="t" r="r" b="b"/>
            <a:pathLst>
              <a:path w="2252345" h="6858000">
                <a:moveTo>
                  <a:pt x="0" y="6858000"/>
                </a:moveTo>
                <a:lnTo>
                  <a:pt x="2252276" y="6858000"/>
                </a:lnTo>
                <a:lnTo>
                  <a:pt x="2252276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6262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966816" y="870711"/>
            <a:ext cx="4520565" cy="4978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2D393E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2D393E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454368" y="1296923"/>
            <a:ext cx="4457700" cy="36556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3/12/2025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3/12/2025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0924"/>
            <a:ext cx="12192000" cy="711200"/>
          </a:xfrm>
          <a:custGeom>
            <a:avLst/>
            <a:gdLst/>
            <a:ahLst/>
            <a:cxnLst/>
            <a:rect l="l" t="t" r="r" b="b"/>
            <a:pathLst>
              <a:path w="12192000" h="711200">
                <a:moveTo>
                  <a:pt x="0" y="0"/>
                </a:moveTo>
                <a:lnTo>
                  <a:pt x="0" y="710583"/>
                </a:lnTo>
                <a:lnTo>
                  <a:pt x="12192000" y="710583"/>
                </a:lnTo>
                <a:lnTo>
                  <a:pt x="12192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6262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3/12/2025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18944" y="116840"/>
            <a:ext cx="10652893" cy="6456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748747" y="1083564"/>
            <a:ext cx="9133840" cy="47955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2D393E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786129" y="2228088"/>
            <a:ext cx="5062471" cy="721992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080" indent="805180">
              <a:lnSpc>
                <a:spcPts val="2710"/>
              </a:lnSpc>
              <a:spcBef>
                <a:spcPts val="229"/>
              </a:spcBef>
            </a:pPr>
            <a:r>
              <a:rPr sz="2300" spc="-60" dirty="0">
                <a:solidFill>
                  <a:srgbClr val="2D393E"/>
                </a:solidFill>
                <a:latin typeface="Calibri"/>
                <a:cs typeface="Calibri"/>
              </a:rPr>
              <a:t>ПРИОРИТЕТНЫЕ</a:t>
            </a:r>
            <a:r>
              <a:rPr sz="2300" spc="-30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2300" spc="-10" dirty="0">
                <a:solidFill>
                  <a:srgbClr val="2D393E"/>
                </a:solidFill>
                <a:latin typeface="Calibri"/>
                <a:cs typeface="Calibri"/>
              </a:rPr>
              <a:t>ВОПРОСЫ </a:t>
            </a:r>
            <a:r>
              <a:rPr sz="2300" spc="-70" dirty="0">
                <a:solidFill>
                  <a:srgbClr val="2D393E"/>
                </a:solidFill>
                <a:latin typeface="Calibri"/>
                <a:cs typeface="Calibri"/>
              </a:rPr>
              <a:t>РАЗВИТИЯ</a:t>
            </a:r>
            <a:r>
              <a:rPr sz="2300" spc="-55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2300" spc="-70" dirty="0">
                <a:solidFill>
                  <a:srgbClr val="2D393E"/>
                </a:solidFill>
                <a:latin typeface="Calibri"/>
                <a:cs typeface="Calibri"/>
              </a:rPr>
              <a:t>РЕГИОНАЛЬНОГО</a:t>
            </a:r>
            <a:r>
              <a:rPr sz="2300" spc="-50" dirty="0">
                <a:solidFill>
                  <a:srgbClr val="2D393E"/>
                </a:solidFill>
                <a:latin typeface="Calibri"/>
                <a:cs typeface="Calibri"/>
              </a:rPr>
              <a:t> РЫНКА</a:t>
            </a:r>
            <a:r>
              <a:rPr sz="2300" spc="-60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2300" spc="-25" dirty="0">
                <a:solidFill>
                  <a:srgbClr val="2D393E"/>
                </a:solidFill>
                <a:latin typeface="Calibri"/>
                <a:cs typeface="Calibri"/>
              </a:rPr>
              <a:t>Б</a:t>
            </a:r>
            <a:r>
              <a:rPr lang="ru-RU" sz="2300" spc="-25" dirty="0">
                <a:solidFill>
                  <a:srgbClr val="2D393E"/>
                </a:solidFill>
                <a:latin typeface="Calibri"/>
                <a:cs typeface="Calibri"/>
              </a:rPr>
              <a:t>П</a:t>
            </a:r>
            <a:r>
              <a:rPr sz="2300" spc="-25" dirty="0">
                <a:solidFill>
                  <a:srgbClr val="2D393E"/>
                </a:solidFill>
                <a:latin typeface="Calibri"/>
                <a:cs typeface="Calibri"/>
              </a:rPr>
              <a:t>ЛА</a:t>
            </a:r>
            <a:endParaRPr sz="2300" dirty="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774411" y="6038850"/>
            <a:ext cx="6075045" cy="386080"/>
            <a:chOff x="5774411" y="6038850"/>
            <a:chExt cx="6075045" cy="386080"/>
          </a:xfrm>
        </p:grpSpPr>
        <p:sp>
          <p:nvSpPr>
            <p:cNvPr id="5" name="object 5"/>
            <p:cNvSpPr/>
            <p:nvPr/>
          </p:nvSpPr>
          <p:spPr>
            <a:xfrm>
              <a:off x="6917411" y="6329362"/>
              <a:ext cx="4932045" cy="0"/>
            </a:xfrm>
            <a:custGeom>
              <a:avLst/>
              <a:gdLst/>
              <a:ahLst/>
              <a:cxnLst/>
              <a:rect l="l" t="t" r="r" b="b"/>
              <a:pathLst>
                <a:path w="4932045">
                  <a:moveTo>
                    <a:pt x="0" y="0"/>
                  </a:moveTo>
                  <a:lnTo>
                    <a:pt x="4931688" y="1"/>
                  </a:lnTo>
                </a:path>
              </a:pathLst>
            </a:custGeom>
            <a:ln w="19050">
              <a:solidFill>
                <a:srgbClr val="00B0F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774411" y="6138862"/>
              <a:ext cx="4932045" cy="0"/>
            </a:xfrm>
            <a:custGeom>
              <a:avLst/>
              <a:gdLst/>
              <a:ahLst/>
              <a:cxnLst/>
              <a:rect l="l" t="t" r="r" b="b"/>
              <a:pathLst>
                <a:path w="4932045">
                  <a:moveTo>
                    <a:pt x="0" y="0"/>
                  </a:moveTo>
                  <a:lnTo>
                    <a:pt x="4931688" y="1"/>
                  </a:lnTo>
                </a:path>
              </a:pathLst>
            </a:custGeom>
            <a:ln w="19050">
              <a:solidFill>
                <a:srgbClr val="00B0F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772648" y="6038850"/>
              <a:ext cx="396240" cy="386080"/>
            </a:xfrm>
            <a:custGeom>
              <a:avLst/>
              <a:gdLst/>
              <a:ahLst/>
              <a:cxnLst/>
              <a:rect l="l" t="t" r="r" b="b"/>
              <a:pathLst>
                <a:path w="396240" h="386079">
                  <a:moveTo>
                    <a:pt x="197838" y="0"/>
                  </a:moveTo>
                  <a:lnTo>
                    <a:pt x="152475" y="5094"/>
                  </a:lnTo>
                  <a:lnTo>
                    <a:pt x="110833" y="19604"/>
                  </a:lnTo>
                  <a:lnTo>
                    <a:pt x="74100" y="42373"/>
                  </a:lnTo>
                  <a:lnTo>
                    <a:pt x="43462" y="72243"/>
                  </a:lnTo>
                  <a:lnTo>
                    <a:pt x="20108" y="108057"/>
                  </a:lnTo>
                  <a:lnTo>
                    <a:pt x="5225" y="148655"/>
                  </a:lnTo>
                  <a:lnTo>
                    <a:pt x="0" y="192881"/>
                  </a:lnTo>
                  <a:lnTo>
                    <a:pt x="5225" y="237107"/>
                  </a:lnTo>
                  <a:lnTo>
                    <a:pt x="20108" y="277705"/>
                  </a:lnTo>
                  <a:lnTo>
                    <a:pt x="43462" y="313518"/>
                  </a:lnTo>
                  <a:lnTo>
                    <a:pt x="74100" y="343388"/>
                  </a:lnTo>
                  <a:lnTo>
                    <a:pt x="110833" y="366157"/>
                  </a:lnTo>
                  <a:lnTo>
                    <a:pt x="152475" y="380668"/>
                  </a:lnTo>
                  <a:lnTo>
                    <a:pt x="197838" y="385762"/>
                  </a:lnTo>
                  <a:lnTo>
                    <a:pt x="243200" y="380668"/>
                  </a:lnTo>
                  <a:lnTo>
                    <a:pt x="284841" y="366157"/>
                  </a:lnTo>
                  <a:lnTo>
                    <a:pt x="321574" y="343388"/>
                  </a:lnTo>
                  <a:lnTo>
                    <a:pt x="352212" y="313518"/>
                  </a:lnTo>
                  <a:lnTo>
                    <a:pt x="375566" y="277705"/>
                  </a:lnTo>
                  <a:lnTo>
                    <a:pt x="390449" y="237107"/>
                  </a:lnTo>
                  <a:lnTo>
                    <a:pt x="395674" y="192881"/>
                  </a:lnTo>
                  <a:lnTo>
                    <a:pt x="390449" y="148655"/>
                  </a:lnTo>
                  <a:lnTo>
                    <a:pt x="375566" y="108057"/>
                  </a:lnTo>
                  <a:lnTo>
                    <a:pt x="352212" y="72243"/>
                  </a:lnTo>
                  <a:lnTo>
                    <a:pt x="321574" y="42373"/>
                  </a:lnTo>
                  <a:lnTo>
                    <a:pt x="284841" y="19604"/>
                  </a:lnTo>
                  <a:lnTo>
                    <a:pt x="243200" y="5094"/>
                  </a:lnTo>
                  <a:lnTo>
                    <a:pt x="19783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715498" y="6038850"/>
              <a:ext cx="396240" cy="386080"/>
            </a:xfrm>
            <a:custGeom>
              <a:avLst/>
              <a:gdLst/>
              <a:ahLst/>
              <a:cxnLst/>
              <a:rect l="l" t="t" r="r" b="b"/>
              <a:pathLst>
                <a:path w="396240" h="386079">
                  <a:moveTo>
                    <a:pt x="197838" y="0"/>
                  </a:moveTo>
                  <a:lnTo>
                    <a:pt x="152475" y="5094"/>
                  </a:lnTo>
                  <a:lnTo>
                    <a:pt x="110833" y="19604"/>
                  </a:lnTo>
                  <a:lnTo>
                    <a:pt x="74100" y="42373"/>
                  </a:lnTo>
                  <a:lnTo>
                    <a:pt x="43462" y="72243"/>
                  </a:lnTo>
                  <a:lnTo>
                    <a:pt x="20108" y="108057"/>
                  </a:lnTo>
                  <a:lnTo>
                    <a:pt x="5225" y="148655"/>
                  </a:lnTo>
                  <a:lnTo>
                    <a:pt x="0" y="192881"/>
                  </a:lnTo>
                  <a:lnTo>
                    <a:pt x="5225" y="237107"/>
                  </a:lnTo>
                  <a:lnTo>
                    <a:pt x="20108" y="277705"/>
                  </a:lnTo>
                  <a:lnTo>
                    <a:pt x="43462" y="313518"/>
                  </a:lnTo>
                  <a:lnTo>
                    <a:pt x="74100" y="343388"/>
                  </a:lnTo>
                  <a:lnTo>
                    <a:pt x="110833" y="366157"/>
                  </a:lnTo>
                  <a:lnTo>
                    <a:pt x="152475" y="380668"/>
                  </a:lnTo>
                  <a:lnTo>
                    <a:pt x="197838" y="385762"/>
                  </a:lnTo>
                  <a:lnTo>
                    <a:pt x="243200" y="380668"/>
                  </a:lnTo>
                  <a:lnTo>
                    <a:pt x="284841" y="366157"/>
                  </a:lnTo>
                  <a:lnTo>
                    <a:pt x="321574" y="343388"/>
                  </a:lnTo>
                  <a:lnTo>
                    <a:pt x="352212" y="313518"/>
                  </a:lnTo>
                  <a:lnTo>
                    <a:pt x="375566" y="277705"/>
                  </a:lnTo>
                  <a:lnTo>
                    <a:pt x="390449" y="237107"/>
                  </a:lnTo>
                  <a:lnTo>
                    <a:pt x="395674" y="192881"/>
                  </a:lnTo>
                  <a:lnTo>
                    <a:pt x="390449" y="148655"/>
                  </a:lnTo>
                  <a:lnTo>
                    <a:pt x="375566" y="108057"/>
                  </a:lnTo>
                  <a:lnTo>
                    <a:pt x="352212" y="72243"/>
                  </a:lnTo>
                  <a:lnTo>
                    <a:pt x="321574" y="42373"/>
                  </a:lnTo>
                  <a:lnTo>
                    <a:pt x="284841" y="19604"/>
                  </a:lnTo>
                  <a:lnTo>
                    <a:pt x="243200" y="5094"/>
                  </a:lnTo>
                  <a:lnTo>
                    <a:pt x="197838" y="0"/>
                  </a:lnTo>
                  <a:close/>
                </a:path>
              </a:pathLst>
            </a:custGeom>
            <a:solidFill>
              <a:srgbClr val="00B0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0915552" y="6435852"/>
            <a:ext cx="102171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400" dirty="0">
                <a:solidFill>
                  <a:srgbClr val="00B0F0"/>
                </a:solidFill>
                <a:latin typeface="Calibri"/>
                <a:cs typeface="Calibri"/>
              </a:rPr>
              <a:t>МАРТ</a:t>
            </a:r>
            <a:r>
              <a:rPr sz="1400" spc="-70" dirty="0">
                <a:solidFill>
                  <a:srgbClr val="00B0F0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00B0F0"/>
                </a:solidFill>
                <a:latin typeface="Calibri"/>
                <a:cs typeface="Calibri"/>
              </a:rPr>
              <a:t>2025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3100" spc="-85" dirty="0">
                <a:solidFill>
                  <a:srgbClr val="00B0F0"/>
                </a:solidFill>
              </a:rPr>
              <a:t>РЕСПУБЛИКА ДАГЕСТАН</a:t>
            </a:r>
            <a:endParaRPr sz="3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3782" y="226567"/>
            <a:ext cx="545084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65" dirty="0">
                <a:solidFill>
                  <a:srgbClr val="2D393E"/>
                </a:solidFill>
              </a:rPr>
              <a:t>УСЛОВИЯ</a:t>
            </a:r>
            <a:r>
              <a:rPr spc="-60" dirty="0">
                <a:solidFill>
                  <a:srgbClr val="2D393E"/>
                </a:solidFill>
              </a:rPr>
              <a:t> </a:t>
            </a:r>
            <a:r>
              <a:rPr spc="-75" dirty="0">
                <a:solidFill>
                  <a:srgbClr val="2D393E"/>
                </a:solidFill>
              </a:rPr>
              <a:t>КОМПЛЕКСНОГО</a:t>
            </a:r>
            <a:r>
              <a:rPr spc="-55" dirty="0">
                <a:solidFill>
                  <a:srgbClr val="2D393E"/>
                </a:solidFill>
              </a:rPr>
              <a:t> </a:t>
            </a:r>
            <a:r>
              <a:rPr spc="-70" dirty="0">
                <a:solidFill>
                  <a:srgbClr val="2D393E"/>
                </a:solidFill>
              </a:rPr>
              <a:t>РАЗВИТИЯ</a:t>
            </a:r>
            <a:r>
              <a:rPr spc="-55" dirty="0">
                <a:solidFill>
                  <a:srgbClr val="2D393E"/>
                </a:solidFill>
              </a:rPr>
              <a:t> РЫНКА </a:t>
            </a:r>
            <a:r>
              <a:rPr spc="-25" dirty="0">
                <a:solidFill>
                  <a:srgbClr val="2D393E"/>
                </a:solidFill>
              </a:rPr>
              <a:t>БЛА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17263" y="1152652"/>
            <a:ext cx="5464810" cy="232664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977900">
              <a:lnSpc>
                <a:spcPct val="148700"/>
              </a:lnSpc>
              <a:spcBef>
                <a:spcPts val="50"/>
              </a:spcBef>
            </a:pPr>
            <a:r>
              <a:rPr sz="1600" spc="-10" dirty="0">
                <a:solidFill>
                  <a:srgbClr val="2D393E"/>
                </a:solidFill>
                <a:latin typeface="Calibri"/>
                <a:cs typeface="Calibri"/>
              </a:rPr>
              <a:t>НЕСЕГРЕГИРОВАННОЕ</a:t>
            </a:r>
            <a:r>
              <a:rPr sz="1600" spc="5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D393E"/>
                </a:solidFill>
                <a:latin typeface="Calibri"/>
                <a:cs typeface="Calibri"/>
              </a:rPr>
              <a:t>ВОЗДУШНОЕ</a:t>
            </a:r>
            <a:r>
              <a:rPr sz="1600" spc="10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D393E"/>
                </a:solidFill>
                <a:latin typeface="Calibri"/>
                <a:cs typeface="Calibri"/>
              </a:rPr>
              <a:t>ПРОСТРАНСТВО </a:t>
            </a:r>
            <a:r>
              <a:rPr sz="1600" dirty="0">
                <a:solidFill>
                  <a:srgbClr val="2D393E"/>
                </a:solidFill>
                <a:latin typeface="Calibri"/>
                <a:cs typeface="Calibri"/>
              </a:rPr>
              <a:t>СИСТЕМЫ</a:t>
            </a:r>
            <a:r>
              <a:rPr sz="1600" spc="-25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D393E"/>
                </a:solidFill>
                <a:latin typeface="Calibri"/>
                <a:cs typeface="Calibri"/>
              </a:rPr>
              <a:t>КОНТРОЛЯ</a:t>
            </a:r>
            <a:r>
              <a:rPr sz="1600" spc="-35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D393E"/>
                </a:solidFill>
                <a:latin typeface="Calibri"/>
                <a:cs typeface="Calibri"/>
              </a:rPr>
              <a:t>БЕЗОПАСНОСТИ</a:t>
            </a:r>
            <a:r>
              <a:rPr sz="1600" spc="-35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D393E"/>
                </a:solidFill>
                <a:latin typeface="Calibri"/>
                <a:cs typeface="Calibri"/>
              </a:rPr>
              <a:t>ПОЛЕТОВ </a:t>
            </a:r>
            <a:r>
              <a:rPr sz="1600" dirty="0">
                <a:solidFill>
                  <a:srgbClr val="2D393E"/>
                </a:solidFill>
                <a:latin typeface="Calibri"/>
                <a:cs typeface="Calibri"/>
              </a:rPr>
              <a:t>НАЗЕМНАЯ</a:t>
            </a:r>
            <a:r>
              <a:rPr sz="1600" spc="-65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D393E"/>
                </a:solidFill>
                <a:latin typeface="Calibri"/>
                <a:cs typeface="Calibri"/>
              </a:rPr>
              <a:t>ИНФРАСТРУКТУРА:</a:t>
            </a:r>
            <a:endParaRPr sz="1600">
              <a:latin typeface="Calibri"/>
              <a:cs typeface="Calibri"/>
            </a:endParaRPr>
          </a:p>
          <a:p>
            <a:pPr marL="349885" indent="-107314">
              <a:lnSpc>
                <a:spcPct val="100000"/>
              </a:lnSpc>
              <a:spcBef>
                <a:spcPts val="265"/>
              </a:spcBef>
              <a:buChar char="-"/>
              <a:tabLst>
                <a:tab pos="349885" algn="l"/>
              </a:tabLst>
            </a:pPr>
            <a:r>
              <a:rPr sz="1600" spc="-10" dirty="0">
                <a:solidFill>
                  <a:srgbClr val="2D393E"/>
                </a:solidFill>
                <a:latin typeface="Calibri"/>
                <a:cs typeface="Calibri"/>
              </a:rPr>
              <a:t>аэродромы</a:t>
            </a:r>
            <a:endParaRPr sz="1600">
              <a:latin typeface="Calibri"/>
              <a:cs typeface="Calibri"/>
            </a:endParaRPr>
          </a:p>
          <a:p>
            <a:pPr marL="349885" indent="-107314">
              <a:lnSpc>
                <a:spcPct val="100000"/>
              </a:lnSpc>
              <a:spcBef>
                <a:spcPts val="95"/>
              </a:spcBef>
              <a:buChar char="-"/>
              <a:tabLst>
                <a:tab pos="349885" algn="l"/>
              </a:tabLst>
            </a:pPr>
            <a:r>
              <a:rPr sz="1600" dirty="0">
                <a:solidFill>
                  <a:srgbClr val="2D393E"/>
                </a:solidFill>
                <a:latin typeface="Calibri"/>
                <a:cs typeface="Calibri"/>
              </a:rPr>
              <a:t>пункты</a:t>
            </a:r>
            <a:r>
              <a:rPr sz="1600" spc="-55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2D393E"/>
                </a:solidFill>
                <a:latin typeface="Calibri"/>
                <a:cs typeface="Calibri"/>
              </a:rPr>
              <a:t>дозаправки,</a:t>
            </a:r>
            <a:r>
              <a:rPr sz="1600" spc="-45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2D393E"/>
                </a:solidFill>
                <a:latin typeface="Calibri"/>
                <a:cs typeface="Calibri"/>
              </a:rPr>
              <a:t>аварийной</a:t>
            </a:r>
            <a:r>
              <a:rPr sz="1600" spc="-50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2D393E"/>
                </a:solidFill>
                <a:latin typeface="Calibri"/>
                <a:cs typeface="Calibri"/>
              </a:rPr>
              <a:t>посадки</a:t>
            </a:r>
            <a:r>
              <a:rPr sz="1600" spc="-50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2D393E"/>
                </a:solidFill>
                <a:latin typeface="Calibri"/>
                <a:cs typeface="Calibri"/>
              </a:rPr>
              <a:t>и</a:t>
            </a:r>
            <a:r>
              <a:rPr sz="1600" spc="-50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2D393E"/>
                </a:solidFill>
                <a:latin typeface="Calibri"/>
                <a:cs typeface="Calibri"/>
              </a:rPr>
              <a:t>передачи</a:t>
            </a:r>
            <a:r>
              <a:rPr sz="1600" spc="-45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D393E"/>
                </a:solidFill>
                <a:latin typeface="Calibri"/>
                <a:cs typeface="Calibri"/>
              </a:rPr>
              <a:t>грузов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1600" dirty="0">
                <a:solidFill>
                  <a:srgbClr val="2D393E"/>
                </a:solidFill>
                <a:latin typeface="Calibri"/>
                <a:cs typeface="Calibri"/>
              </a:rPr>
              <a:t>ВЫДЕЛЕННЫЕ</a:t>
            </a:r>
            <a:r>
              <a:rPr sz="1600" spc="-80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D393E"/>
                </a:solidFill>
                <a:latin typeface="Calibri"/>
                <a:cs typeface="Calibri"/>
              </a:rPr>
              <a:t>РАДИОЧАСТОТЫ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85"/>
              </a:spcBef>
            </a:pPr>
            <a:r>
              <a:rPr sz="1600" spc="-20" dirty="0">
                <a:solidFill>
                  <a:srgbClr val="2D393E"/>
                </a:solidFill>
                <a:latin typeface="Calibri"/>
                <a:cs typeface="Calibri"/>
              </a:rPr>
              <a:t>НОРМАТИВНАЯ</a:t>
            </a:r>
            <a:r>
              <a:rPr sz="1600" spc="20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2D393E"/>
                </a:solidFill>
                <a:latin typeface="Calibri"/>
                <a:cs typeface="Calibri"/>
              </a:rPr>
              <a:t>БАЗА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105515" y="6441620"/>
            <a:ext cx="155575" cy="186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85"/>
              </a:lnSpc>
            </a:pPr>
            <a:r>
              <a:rPr sz="1200" spc="-25" dirty="0">
                <a:solidFill>
                  <a:srgbClr val="8B8C8D"/>
                </a:solidFill>
                <a:latin typeface="Calibri"/>
                <a:cs typeface="Calibri"/>
              </a:rPr>
              <a:t>10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105650" y="0"/>
            <a:ext cx="5086350" cy="6858000"/>
          </a:xfrm>
          <a:custGeom>
            <a:avLst/>
            <a:gdLst/>
            <a:ahLst/>
            <a:cxnLst/>
            <a:rect l="l" t="t" r="r" b="b"/>
            <a:pathLst>
              <a:path w="5086350" h="6858000">
                <a:moveTo>
                  <a:pt x="0" y="0"/>
                </a:moveTo>
                <a:lnTo>
                  <a:pt x="0" y="6858000"/>
                </a:lnTo>
                <a:lnTo>
                  <a:pt x="5086350" y="6858000"/>
                </a:lnTo>
                <a:lnTo>
                  <a:pt x="5086350" y="0"/>
                </a:lnTo>
                <a:lnTo>
                  <a:pt x="0" y="0"/>
                </a:lnTo>
                <a:close/>
              </a:path>
            </a:pathLst>
          </a:custGeom>
          <a:solidFill>
            <a:srgbClr val="6262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967681" y="270764"/>
            <a:ext cx="29102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НАЗЕМНАЯ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ИНФРАСТРУКТУРА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436800" y="693928"/>
            <a:ext cx="4658360" cy="580136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179705">
              <a:lnSpc>
                <a:spcPct val="103099"/>
              </a:lnSpc>
              <a:spcBef>
                <a:spcPts val="50"/>
              </a:spcBef>
            </a:pP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Формирование</a:t>
            </a:r>
            <a:r>
              <a:rPr sz="13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сервисных</a:t>
            </a:r>
            <a:r>
              <a:rPr sz="13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зон</a:t>
            </a:r>
            <a:r>
              <a:rPr sz="13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3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гарантийным</a:t>
            </a:r>
            <a:r>
              <a:rPr sz="13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обслуживанием,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текущим</a:t>
            </a:r>
            <a:r>
              <a:rPr sz="13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ремонтом</a:t>
            </a:r>
            <a:r>
              <a:rPr sz="13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3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складом</a:t>
            </a:r>
            <a:r>
              <a:rPr sz="13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-20" dirty="0">
                <a:solidFill>
                  <a:srgbClr val="FFFFFF"/>
                </a:solidFill>
                <a:latin typeface="Calibri"/>
                <a:cs typeface="Calibri"/>
              </a:rPr>
              <a:t>ПКИ.</a:t>
            </a:r>
            <a:endParaRPr sz="1300">
              <a:latin typeface="Calibri"/>
              <a:cs typeface="Calibri"/>
            </a:endParaRPr>
          </a:p>
          <a:p>
            <a:pPr marL="12700" marR="5080">
              <a:lnSpc>
                <a:spcPct val="103099"/>
              </a:lnSpc>
              <a:spcBef>
                <a:spcPts val="985"/>
              </a:spcBef>
            </a:pP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Набор</a:t>
            </a:r>
            <a:r>
              <a:rPr sz="13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площадок</a:t>
            </a:r>
            <a:r>
              <a:rPr sz="13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для</a:t>
            </a:r>
            <a:r>
              <a:rPr sz="13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аэродромного</a:t>
            </a:r>
            <a:r>
              <a:rPr sz="13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базирования,</a:t>
            </a:r>
            <a:r>
              <a:rPr sz="13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пригодных</a:t>
            </a:r>
            <a:r>
              <a:rPr sz="1300" spc="-25" dirty="0">
                <a:solidFill>
                  <a:srgbClr val="FFFFFF"/>
                </a:solidFill>
                <a:latin typeface="Calibri"/>
                <a:cs typeface="Calibri"/>
              </a:rPr>
              <a:t> для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обслуживания</a:t>
            </a:r>
            <a:r>
              <a:rPr sz="13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всех</a:t>
            </a:r>
            <a:r>
              <a:rPr sz="13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типов</a:t>
            </a:r>
            <a:r>
              <a:rPr sz="13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БЛА,</a:t>
            </a:r>
            <a:r>
              <a:rPr sz="13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применяемых</a:t>
            </a:r>
            <a:r>
              <a:rPr sz="13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3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регионе.</a:t>
            </a:r>
            <a:endParaRPr sz="13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300">
              <a:latin typeface="Calibri"/>
              <a:cs typeface="Calibri"/>
            </a:endParaRPr>
          </a:p>
          <a:p>
            <a:pPr marL="12700" marR="60325">
              <a:lnSpc>
                <a:spcPct val="100000"/>
              </a:lnSpc>
            </a:pP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Формирование</a:t>
            </a:r>
            <a:r>
              <a:rPr sz="13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опорной</a:t>
            </a:r>
            <a:r>
              <a:rPr sz="13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системы</a:t>
            </a:r>
            <a:r>
              <a:rPr sz="13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поддержания</a:t>
            </a:r>
            <a:r>
              <a:rPr sz="13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связи</a:t>
            </a:r>
            <a:r>
              <a:rPr sz="13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(линии</a:t>
            </a:r>
            <a:r>
              <a:rPr sz="13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-25" dirty="0">
                <a:solidFill>
                  <a:srgbClr val="FFFFFF"/>
                </a:solidFill>
                <a:latin typeface="Calibri"/>
                <a:cs typeface="Calibri"/>
              </a:rPr>
              <a:t>С2,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С3),</a:t>
            </a: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 дополненная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ретрансляцией</a:t>
            </a:r>
            <a:r>
              <a:rPr sz="13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для</a:t>
            </a: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 предполагаемых</a:t>
            </a:r>
            <a:r>
              <a:rPr sz="13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районов полета.</a:t>
            </a:r>
            <a:endParaRPr sz="13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0"/>
              </a:spcBef>
            </a:pPr>
            <a:endParaRPr sz="1300">
              <a:latin typeface="Calibri"/>
              <a:cs typeface="Calibri"/>
            </a:endParaRPr>
          </a:p>
          <a:p>
            <a:pPr marL="12700" marR="320040">
              <a:lnSpc>
                <a:spcPct val="99200"/>
              </a:lnSpc>
            </a:pP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Возможное</a:t>
            </a:r>
            <a:r>
              <a:rPr sz="13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совмещение</a:t>
            </a:r>
            <a:r>
              <a:rPr sz="13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3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опорной</a:t>
            </a:r>
            <a:r>
              <a:rPr sz="13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системой</a:t>
            </a:r>
            <a:r>
              <a:rPr sz="13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связи</a:t>
            </a:r>
            <a:r>
              <a:rPr sz="13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3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точек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навигации</a:t>
            </a:r>
            <a:r>
              <a:rPr sz="13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по</a:t>
            </a:r>
            <a:r>
              <a:rPr sz="13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маршруту</a:t>
            </a:r>
            <a:r>
              <a:rPr sz="13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для</a:t>
            </a:r>
            <a:r>
              <a:rPr sz="13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обеспечения</a:t>
            </a:r>
            <a:r>
              <a:rPr sz="13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полетов</a:t>
            </a:r>
            <a:r>
              <a:rPr sz="13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3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условиях отсутствия</a:t>
            </a:r>
            <a:r>
              <a:rPr sz="13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-20" dirty="0">
                <a:solidFill>
                  <a:srgbClr val="FFFFFF"/>
                </a:solidFill>
                <a:latin typeface="Calibri"/>
                <a:cs typeface="Calibri"/>
              </a:rPr>
              <a:t>ГЛОНАСС</a:t>
            </a: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и </a:t>
            </a:r>
            <a:r>
              <a:rPr sz="1300" spc="-20" dirty="0">
                <a:solidFill>
                  <a:srgbClr val="FFFFFF"/>
                </a:solidFill>
                <a:latin typeface="Calibri"/>
                <a:cs typeface="Calibri"/>
              </a:rPr>
              <a:t>GPS.</a:t>
            </a:r>
            <a:endParaRPr sz="13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300">
              <a:latin typeface="Calibri"/>
              <a:cs typeface="Calibri"/>
            </a:endParaRPr>
          </a:p>
          <a:p>
            <a:pPr marL="12700" marR="216535">
              <a:lnSpc>
                <a:spcPct val="102299"/>
              </a:lnSpc>
            </a:pP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Конфигурирование</a:t>
            </a:r>
            <a:r>
              <a:rPr sz="13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системы</a:t>
            </a:r>
            <a:r>
              <a:rPr sz="13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группировки</a:t>
            </a:r>
            <a:r>
              <a:rPr sz="13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передачи,</a:t>
            </a:r>
            <a:r>
              <a:rPr sz="13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хранения,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дальнейшей</a:t>
            </a: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 интерпретации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данных</a:t>
            </a:r>
            <a:r>
              <a:rPr sz="13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 предоставление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сторонним</a:t>
            </a:r>
            <a:r>
              <a:rPr sz="13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заказчикам.</a:t>
            </a:r>
            <a:endParaRPr sz="1300">
              <a:latin typeface="Calibri"/>
              <a:cs typeface="Calibri"/>
            </a:endParaRPr>
          </a:p>
          <a:p>
            <a:pPr marL="12700" marR="615315">
              <a:lnSpc>
                <a:spcPct val="103099"/>
              </a:lnSpc>
              <a:spcBef>
                <a:spcPts val="1585"/>
              </a:spcBef>
            </a:pP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Содействие</a:t>
            </a:r>
            <a:r>
              <a:rPr sz="13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3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организации</a:t>
            </a:r>
            <a:r>
              <a:rPr sz="13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безопасных</a:t>
            </a:r>
            <a:r>
              <a:rPr sz="13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полетов,</a:t>
            </a:r>
            <a:r>
              <a:rPr sz="13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включая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внедрение</a:t>
            </a:r>
            <a:r>
              <a:rPr sz="13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ответчиков</a:t>
            </a:r>
            <a:r>
              <a:rPr sz="13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3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доверенных</a:t>
            </a:r>
            <a:r>
              <a:rPr sz="13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каналов</a:t>
            </a:r>
            <a:r>
              <a:rPr sz="13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связи.</a:t>
            </a:r>
            <a:endParaRPr sz="13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300">
              <a:latin typeface="Calibri"/>
              <a:cs typeface="Calibri"/>
            </a:endParaRPr>
          </a:p>
          <a:p>
            <a:pPr marL="12700" marR="278765" algn="just">
              <a:lnSpc>
                <a:spcPct val="99200"/>
              </a:lnSpc>
            </a:pP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Криптозащита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каналов</a:t>
            </a:r>
            <a:r>
              <a:rPr sz="13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связи</a:t>
            </a: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для</a:t>
            </a: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 предотвращения перехвата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управления</a:t>
            </a:r>
            <a:r>
              <a:rPr sz="13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3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формирования</a:t>
            </a:r>
            <a:r>
              <a:rPr sz="13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наземных</a:t>
            </a:r>
            <a:r>
              <a:rPr sz="13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комплексов</a:t>
            </a:r>
            <a:r>
              <a:rPr sz="13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антиБЛА, интегрированных</a:t>
            </a:r>
            <a:r>
              <a:rPr sz="13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региональную</a:t>
            </a: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систему</a:t>
            </a:r>
            <a:r>
              <a:rPr sz="13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защиты.</a:t>
            </a:r>
            <a:endParaRPr sz="13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90"/>
              </a:spcBef>
            </a:pPr>
            <a:endParaRPr sz="1300">
              <a:latin typeface="Calibri"/>
              <a:cs typeface="Calibri"/>
            </a:endParaRPr>
          </a:p>
          <a:p>
            <a:pPr marL="12700" marR="227965">
              <a:lnSpc>
                <a:spcPct val="98500"/>
              </a:lnSpc>
            </a:pP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Подготовка</a:t>
            </a:r>
            <a:r>
              <a:rPr sz="13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эталонных</a:t>
            </a:r>
            <a:r>
              <a:rPr sz="13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площадок</a:t>
            </a:r>
            <a:r>
              <a:rPr sz="13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для</a:t>
            </a:r>
            <a:r>
              <a:rPr sz="13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проведения</a:t>
            </a:r>
            <a:r>
              <a:rPr sz="13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тестов, сертификаций,</a:t>
            </a:r>
            <a:r>
              <a:rPr sz="13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испытания</a:t>
            </a:r>
            <a:r>
              <a:rPr sz="13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целевых</a:t>
            </a:r>
            <a:r>
              <a:rPr sz="13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нагрузок,</a:t>
            </a:r>
            <a:r>
              <a:rPr sz="13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обучения</a:t>
            </a:r>
            <a:r>
              <a:rPr sz="13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-50" dirty="0">
                <a:solidFill>
                  <a:srgbClr val="FFFFFF"/>
                </a:solidFill>
                <a:latin typeface="Calibri"/>
                <a:cs typeface="Calibri"/>
              </a:rPr>
              <a:t>и </a:t>
            </a: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подготовки</a:t>
            </a:r>
            <a:r>
              <a:rPr sz="13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необходимого</a:t>
            </a:r>
            <a:r>
              <a:rPr sz="13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персонала</a:t>
            </a:r>
            <a:r>
              <a:rPr sz="13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(интегрируется</a:t>
            </a:r>
            <a:r>
              <a:rPr sz="13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3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ВУЗами региона).</a:t>
            </a:r>
            <a:endParaRPr sz="13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0" y="432634"/>
            <a:ext cx="12198350" cy="6111875"/>
            <a:chOff x="0" y="432634"/>
            <a:chExt cx="12198350" cy="6111875"/>
          </a:xfrm>
        </p:grpSpPr>
        <p:sp>
          <p:nvSpPr>
            <p:cNvPr id="9" name="object 9"/>
            <p:cNvSpPr/>
            <p:nvPr/>
          </p:nvSpPr>
          <p:spPr>
            <a:xfrm>
              <a:off x="7358060" y="1199871"/>
              <a:ext cx="4829810" cy="0"/>
            </a:xfrm>
            <a:custGeom>
              <a:avLst/>
              <a:gdLst/>
              <a:ahLst/>
              <a:cxnLst/>
              <a:rect l="l" t="t" r="r" b="b"/>
              <a:pathLst>
                <a:path w="4829809">
                  <a:moveTo>
                    <a:pt x="0" y="0"/>
                  </a:moveTo>
                  <a:lnTo>
                    <a:pt x="4829284" y="1"/>
                  </a:lnTo>
                </a:path>
              </a:pathLst>
            </a:custGeom>
            <a:ln w="12700">
              <a:solidFill>
                <a:srgbClr val="00B0F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349098" y="1782574"/>
              <a:ext cx="4829810" cy="0"/>
            </a:xfrm>
            <a:custGeom>
              <a:avLst/>
              <a:gdLst/>
              <a:ahLst/>
              <a:cxnLst/>
              <a:rect l="l" t="t" r="r" b="b"/>
              <a:pathLst>
                <a:path w="4829809">
                  <a:moveTo>
                    <a:pt x="0" y="0"/>
                  </a:moveTo>
                  <a:lnTo>
                    <a:pt x="4829284" y="1"/>
                  </a:lnTo>
                </a:path>
              </a:pathLst>
            </a:custGeom>
            <a:ln w="12700">
              <a:solidFill>
                <a:srgbClr val="00B0F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393925" y="2580425"/>
              <a:ext cx="4798695" cy="0"/>
            </a:xfrm>
            <a:custGeom>
              <a:avLst/>
              <a:gdLst/>
              <a:ahLst/>
              <a:cxnLst/>
              <a:rect l="l" t="t" r="r" b="b"/>
              <a:pathLst>
                <a:path w="4798695">
                  <a:moveTo>
                    <a:pt x="0" y="0"/>
                  </a:moveTo>
                  <a:lnTo>
                    <a:pt x="4798075" y="0"/>
                  </a:lnTo>
                </a:path>
              </a:pathLst>
            </a:custGeom>
            <a:ln w="12700">
              <a:solidFill>
                <a:srgbClr val="00B0F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402888" y="4167177"/>
              <a:ext cx="4789170" cy="0"/>
            </a:xfrm>
            <a:custGeom>
              <a:avLst/>
              <a:gdLst/>
              <a:ahLst/>
              <a:cxnLst/>
              <a:rect l="l" t="t" r="r" b="b"/>
              <a:pathLst>
                <a:path w="4789170">
                  <a:moveTo>
                    <a:pt x="0" y="0"/>
                  </a:moveTo>
                  <a:lnTo>
                    <a:pt x="4789111" y="0"/>
                  </a:lnTo>
                </a:path>
              </a:pathLst>
            </a:custGeom>
            <a:ln w="12700">
              <a:solidFill>
                <a:srgbClr val="00B0F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393930" y="4785744"/>
              <a:ext cx="4798695" cy="0"/>
            </a:xfrm>
            <a:custGeom>
              <a:avLst/>
              <a:gdLst/>
              <a:ahLst/>
              <a:cxnLst/>
              <a:rect l="l" t="t" r="r" b="b"/>
              <a:pathLst>
                <a:path w="4798695">
                  <a:moveTo>
                    <a:pt x="0" y="0"/>
                  </a:moveTo>
                  <a:lnTo>
                    <a:pt x="4798070" y="0"/>
                  </a:lnTo>
                </a:path>
              </a:pathLst>
            </a:custGeom>
            <a:ln w="12700">
              <a:solidFill>
                <a:srgbClr val="00B0F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367032" y="3360360"/>
              <a:ext cx="4825365" cy="0"/>
            </a:xfrm>
            <a:custGeom>
              <a:avLst/>
              <a:gdLst/>
              <a:ahLst/>
              <a:cxnLst/>
              <a:rect l="l" t="t" r="r" b="b"/>
              <a:pathLst>
                <a:path w="4825365">
                  <a:moveTo>
                    <a:pt x="0" y="0"/>
                  </a:moveTo>
                  <a:lnTo>
                    <a:pt x="4824967" y="0"/>
                  </a:lnTo>
                </a:path>
              </a:pathLst>
            </a:custGeom>
            <a:ln w="12700">
              <a:solidFill>
                <a:srgbClr val="00B0F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340131" y="5632639"/>
              <a:ext cx="4829810" cy="0"/>
            </a:xfrm>
            <a:custGeom>
              <a:avLst/>
              <a:gdLst/>
              <a:ahLst/>
              <a:cxnLst/>
              <a:rect l="l" t="t" r="r" b="b"/>
              <a:pathLst>
                <a:path w="4829809">
                  <a:moveTo>
                    <a:pt x="0" y="0"/>
                  </a:moveTo>
                  <a:lnTo>
                    <a:pt x="4829284" y="1"/>
                  </a:lnTo>
                </a:path>
              </a:pathLst>
            </a:custGeom>
            <a:ln w="12700">
              <a:solidFill>
                <a:srgbClr val="00B0F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968525" y="761956"/>
              <a:ext cx="276225" cy="237490"/>
            </a:xfrm>
            <a:custGeom>
              <a:avLst/>
              <a:gdLst/>
              <a:ahLst/>
              <a:cxnLst/>
              <a:rect l="l" t="t" r="r" b="b"/>
              <a:pathLst>
                <a:path w="276225" h="237490">
                  <a:moveTo>
                    <a:pt x="137923" y="0"/>
                  </a:moveTo>
                  <a:lnTo>
                    <a:pt x="84237" y="9325"/>
                  </a:lnTo>
                  <a:lnTo>
                    <a:pt x="40396" y="34757"/>
                  </a:lnTo>
                  <a:lnTo>
                    <a:pt x="10838" y="72478"/>
                  </a:lnTo>
                  <a:lnTo>
                    <a:pt x="0" y="118671"/>
                  </a:lnTo>
                  <a:lnTo>
                    <a:pt x="10838" y="164863"/>
                  </a:lnTo>
                  <a:lnTo>
                    <a:pt x="40396" y="202584"/>
                  </a:lnTo>
                  <a:lnTo>
                    <a:pt x="84237" y="228016"/>
                  </a:lnTo>
                  <a:lnTo>
                    <a:pt x="137923" y="237342"/>
                  </a:lnTo>
                  <a:lnTo>
                    <a:pt x="191609" y="228016"/>
                  </a:lnTo>
                  <a:lnTo>
                    <a:pt x="235449" y="202584"/>
                  </a:lnTo>
                  <a:lnTo>
                    <a:pt x="265007" y="164863"/>
                  </a:lnTo>
                  <a:lnTo>
                    <a:pt x="275846" y="118671"/>
                  </a:lnTo>
                  <a:lnTo>
                    <a:pt x="265007" y="72478"/>
                  </a:lnTo>
                  <a:lnTo>
                    <a:pt x="235449" y="34757"/>
                  </a:lnTo>
                  <a:lnTo>
                    <a:pt x="191609" y="9325"/>
                  </a:lnTo>
                  <a:lnTo>
                    <a:pt x="137923" y="0"/>
                  </a:lnTo>
                  <a:close/>
                </a:path>
              </a:pathLst>
            </a:custGeom>
            <a:solidFill>
              <a:srgbClr val="00B0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968525" y="761956"/>
              <a:ext cx="276225" cy="237490"/>
            </a:xfrm>
            <a:custGeom>
              <a:avLst/>
              <a:gdLst/>
              <a:ahLst/>
              <a:cxnLst/>
              <a:rect l="l" t="t" r="r" b="b"/>
              <a:pathLst>
                <a:path w="276225" h="237490">
                  <a:moveTo>
                    <a:pt x="0" y="118671"/>
                  </a:moveTo>
                  <a:lnTo>
                    <a:pt x="10838" y="72478"/>
                  </a:lnTo>
                  <a:lnTo>
                    <a:pt x="40396" y="34757"/>
                  </a:lnTo>
                  <a:lnTo>
                    <a:pt x="84237" y="9325"/>
                  </a:lnTo>
                  <a:lnTo>
                    <a:pt x="137923" y="0"/>
                  </a:lnTo>
                  <a:lnTo>
                    <a:pt x="191609" y="9325"/>
                  </a:lnTo>
                  <a:lnTo>
                    <a:pt x="235450" y="34757"/>
                  </a:lnTo>
                  <a:lnTo>
                    <a:pt x="265008" y="72478"/>
                  </a:lnTo>
                  <a:lnTo>
                    <a:pt x="275847" y="118671"/>
                  </a:lnTo>
                  <a:lnTo>
                    <a:pt x="265008" y="164863"/>
                  </a:lnTo>
                  <a:lnTo>
                    <a:pt x="235450" y="202584"/>
                  </a:lnTo>
                  <a:lnTo>
                    <a:pt x="191609" y="228016"/>
                  </a:lnTo>
                  <a:lnTo>
                    <a:pt x="137923" y="237342"/>
                  </a:lnTo>
                  <a:lnTo>
                    <a:pt x="84237" y="228016"/>
                  </a:lnTo>
                  <a:lnTo>
                    <a:pt x="40396" y="202584"/>
                  </a:lnTo>
                  <a:lnTo>
                    <a:pt x="10838" y="164863"/>
                  </a:lnTo>
                  <a:lnTo>
                    <a:pt x="0" y="118671"/>
                  </a:lnTo>
                  <a:close/>
                </a:path>
              </a:pathLst>
            </a:custGeom>
            <a:ln w="12700">
              <a:solidFill>
                <a:srgbClr val="00B0F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977494" y="1882542"/>
              <a:ext cx="276225" cy="237490"/>
            </a:xfrm>
            <a:custGeom>
              <a:avLst/>
              <a:gdLst/>
              <a:ahLst/>
              <a:cxnLst/>
              <a:rect l="l" t="t" r="r" b="b"/>
              <a:pathLst>
                <a:path w="276225" h="237489">
                  <a:moveTo>
                    <a:pt x="137923" y="0"/>
                  </a:moveTo>
                  <a:lnTo>
                    <a:pt x="84237" y="9325"/>
                  </a:lnTo>
                  <a:lnTo>
                    <a:pt x="40396" y="34758"/>
                  </a:lnTo>
                  <a:lnTo>
                    <a:pt x="10838" y="72479"/>
                  </a:lnTo>
                  <a:lnTo>
                    <a:pt x="0" y="118671"/>
                  </a:lnTo>
                  <a:lnTo>
                    <a:pt x="10838" y="164863"/>
                  </a:lnTo>
                  <a:lnTo>
                    <a:pt x="40396" y="202584"/>
                  </a:lnTo>
                  <a:lnTo>
                    <a:pt x="84237" y="228016"/>
                  </a:lnTo>
                  <a:lnTo>
                    <a:pt x="137923" y="237342"/>
                  </a:lnTo>
                  <a:lnTo>
                    <a:pt x="191609" y="228016"/>
                  </a:lnTo>
                  <a:lnTo>
                    <a:pt x="235449" y="202584"/>
                  </a:lnTo>
                  <a:lnTo>
                    <a:pt x="265007" y="164863"/>
                  </a:lnTo>
                  <a:lnTo>
                    <a:pt x="275846" y="118671"/>
                  </a:lnTo>
                  <a:lnTo>
                    <a:pt x="265007" y="72479"/>
                  </a:lnTo>
                  <a:lnTo>
                    <a:pt x="235449" y="34758"/>
                  </a:lnTo>
                  <a:lnTo>
                    <a:pt x="191609" y="9325"/>
                  </a:lnTo>
                  <a:lnTo>
                    <a:pt x="137923" y="0"/>
                  </a:lnTo>
                  <a:close/>
                </a:path>
              </a:pathLst>
            </a:custGeom>
            <a:solidFill>
              <a:srgbClr val="00B0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977494" y="1882542"/>
              <a:ext cx="276225" cy="237490"/>
            </a:xfrm>
            <a:custGeom>
              <a:avLst/>
              <a:gdLst/>
              <a:ahLst/>
              <a:cxnLst/>
              <a:rect l="l" t="t" r="r" b="b"/>
              <a:pathLst>
                <a:path w="276225" h="237489">
                  <a:moveTo>
                    <a:pt x="0" y="118671"/>
                  </a:moveTo>
                  <a:lnTo>
                    <a:pt x="10838" y="72478"/>
                  </a:lnTo>
                  <a:lnTo>
                    <a:pt x="40396" y="34757"/>
                  </a:lnTo>
                  <a:lnTo>
                    <a:pt x="84237" y="9325"/>
                  </a:lnTo>
                  <a:lnTo>
                    <a:pt x="137923" y="0"/>
                  </a:lnTo>
                  <a:lnTo>
                    <a:pt x="191609" y="9325"/>
                  </a:lnTo>
                  <a:lnTo>
                    <a:pt x="235450" y="34757"/>
                  </a:lnTo>
                  <a:lnTo>
                    <a:pt x="265008" y="72478"/>
                  </a:lnTo>
                  <a:lnTo>
                    <a:pt x="275847" y="118671"/>
                  </a:lnTo>
                  <a:lnTo>
                    <a:pt x="265008" y="164863"/>
                  </a:lnTo>
                  <a:lnTo>
                    <a:pt x="235450" y="202584"/>
                  </a:lnTo>
                  <a:lnTo>
                    <a:pt x="191609" y="228016"/>
                  </a:lnTo>
                  <a:lnTo>
                    <a:pt x="137923" y="237342"/>
                  </a:lnTo>
                  <a:lnTo>
                    <a:pt x="84237" y="228016"/>
                  </a:lnTo>
                  <a:lnTo>
                    <a:pt x="40396" y="202584"/>
                  </a:lnTo>
                  <a:lnTo>
                    <a:pt x="10838" y="164863"/>
                  </a:lnTo>
                  <a:lnTo>
                    <a:pt x="0" y="118671"/>
                  </a:lnTo>
                  <a:close/>
                </a:path>
              </a:pathLst>
            </a:custGeom>
            <a:ln w="12700">
              <a:solidFill>
                <a:srgbClr val="00B0F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968528" y="2716258"/>
              <a:ext cx="276225" cy="237490"/>
            </a:xfrm>
            <a:custGeom>
              <a:avLst/>
              <a:gdLst/>
              <a:ahLst/>
              <a:cxnLst/>
              <a:rect l="l" t="t" r="r" b="b"/>
              <a:pathLst>
                <a:path w="276225" h="237489">
                  <a:moveTo>
                    <a:pt x="137924" y="0"/>
                  </a:moveTo>
                  <a:lnTo>
                    <a:pt x="84238" y="9325"/>
                  </a:lnTo>
                  <a:lnTo>
                    <a:pt x="40397" y="34757"/>
                  </a:lnTo>
                  <a:lnTo>
                    <a:pt x="10838" y="72478"/>
                  </a:lnTo>
                  <a:lnTo>
                    <a:pt x="0" y="118671"/>
                  </a:lnTo>
                  <a:lnTo>
                    <a:pt x="10838" y="164863"/>
                  </a:lnTo>
                  <a:lnTo>
                    <a:pt x="40397" y="202583"/>
                  </a:lnTo>
                  <a:lnTo>
                    <a:pt x="84238" y="228015"/>
                  </a:lnTo>
                  <a:lnTo>
                    <a:pt x="137924" y="237341"/>
                  </a:lnTo>
                  <a:lnTo>
                    <a:pt x="191610" y="228015"/>
                  </a:lnTo>
                  <a:lnTo>
                    <a:pt x="235450" y="202583"/>
                  </a:lnTo>
                  <a:lnTo>
                    <a:pt x="265008" y="164863"/>
                  </a:lnTo>
                  <a:lnTo>
                    <a:pt x="275847" y="118671"/>
                  </a:lnTo>
                  <a:lnTo>
                    <a:pt x="265008" y="72478"/>
                  </a:lnTo>
                  <a:lnTo>
                    <a:pt x="235450" y="34757"/>
                  </a:lnTo>
                  <a:lnTo>
                    <a:pt x="191610" y="9325"/>
                  </a:lnTo>
                  <a:lnTo>
                    <a:pt x="137924" y="0"/>
                  </a:lnTo>
                  <a:close/>
                </a:path>
              </a:pathLst>
            </a:custGeom>
            <a:solidFill>
              <a:srgbClr val="00B0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968528" y="2716258"/>
              <a:ext cx="276225" cy="237490"/>
            </a:xfrm>
            <a:custGeom>
              <a:avLst/>
              <a:gdLst/>
              <a:ahLst/>
              <a:cxnLst/>
              <a:rect l="l" t="t" r="r" b="b"/>
              <a:pathLst>
                <a:path w="276225" h="237489">
                  <a:moveTo>
                    <a:pt x="0" y="118671"/>
                  </a:moveTo>
                  <a:lnTo>
                    <a:pt x="10838" y="72478"/>
                  </a:lnTo>
                  <a:lnTo>
                    <a:pt x="40396" y="34757"/>
                  </a:lnTo>
                  <a:lnTo>
                    <a:pt x="84237" y="9325"/>
                  </a:lnTo>
                  <a:lnTo>
                    <a:pt x="137923" y="0"/>
                  </a:lnTo>
                  <a:lnTo>
                    <a:pt x="191609" y="9325"/>
                  </a:lnTo>
                  <a:lnTo>
                    <a:pt x="235450" y="34757"/>
                  </a:lnTo>
                  <a:lnTo>
                    <a:pt x="265008" y="72478"/>
                  </a:lnTo>
                  <a:lnTo>
                    <a:pt x="275847" y="118671"/>
                  </a:lnTo>
                  <a:lnTo>
                    <a:pt x="265008" y="164863"/>
                  </a:lnTo>
                  <a:lnTo>
                    <a:pt x="235450" y="202584"/>
                  </a:lnTo>
                  <a:lnTo>
                    <a:pt x="191609" y="228016"/>
                  </a:lnTo>
                  <a:lnTo>
                    <a:pt x="137923" y="237342"/>
                  </a:lnTo>
                  <a:lnTo>
                    <a:pt x="84237" y="228016"/>
                  </a:lnTo>
                  <a:lnTo>
                    <a:pt x="40396" y="202584"/>
                  </a:lnTo>
                  <a:lnTo>
                    <a:pt x="10838" y="164863"/>
                  </a:lnTo>
                  <a:lnTo>
                    <a:pt x="0" y="118671"/>
                  </a:lnTo>
                  <a:close/>
                </a:path>
              </a:pathLst>
            </a:custGeom>
            <a:ln w="12700">
              <a:solidFill>
                <a:srgbClr val="00B0F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959564" y="3442394"/>
              <a:ext cx="276225" cy="237490"/>
            </a:xfrm>
            <a:custGeom>
              <a:avLst/>
              <a:gdLst/>
              <a:ahLst/>
              <a:cxnLst/>
              <a:rect l="l" t="t" r="r" b="b"/>
              <a:pathLst>
                <a:path w="276225" h="237489">
                  <a:moveTo>
                    <a:pt x="137923" y="0"/>
                  </a:moveTo>
                  <a:lnTo>
                    <a:pt x="84237" y="9325"/>
                  </a:lnTo>
                  <a:lnTo>
                    <a:pt x="40396" y="34757"/>
                  </a:lnTo>
                  <a:lnTo>
                    <a:pt x="10838" y="72478"/>
                  </a:lnTo>
                  <a:lnTo>
                    <a:pt x="0" y="118671"/>
                  </a:lnTo>
                  <a:lnTo>
                    <a:pt x="10838" y="164863"/>
                  </a:lnTo>
                  <a:lnTo>
                    <a:pt x="40396" y="202584"/>
                  </a:lnTo>
                  <a:lnTo>
                    <a:pt x="84237" y="228016"/>
                  </a:lnTo>
                  <a:lnTo>
                    <a:pt x="137923" y="237342"/>
                  </a:lnTo>
                  <a:lnTo>
                    <a:pt x="191609" y="228016"/>
                  </a:lnTo>
                  <a:lnTo>
                    <a:pt x="235449" y="202584"/>
                  </a:lnTo>
                  <a:lnTo>
                    <a:pt x="265007" y="164863"/>
                  </a:lnTo>
                  <a:lnTo>
                    <a:pt x="275846" y="118671"/>
                  </a:lnTo>
                  <a:lnTo>
                    <a:pt x="265007" y="72478"/>
                  </a:lnTo>
                  <a:lnTo>
                    <a:pt x="235449" y="34757"/>
                  </a:lnTo>
                  <a:lnTo>
                    <a:pt x="191609" y="9325"/>
                  </a:lnTo>
                  <a:lnTo>
                    <a:pt x="137923" y="0"/>
                  </a:lnTo>
                  <a:close/>
                </a:path>
              </a:pathLst>
            </a:custGeom>
            <a:solidFill>
              <a:srgbClr val="00B0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959564" y="3442394"/>
              <a:ext cx="276225" cy="237490"/>
            </a:xfrm>
            <a:custGeom>
              <a:avLst/>
              <a:gdLst/>
              <a:ahLst/>
              <a:cxnLst/>
              <a:rect l="l" t="t" r="r" b="b"/>
              <a:pathLst>
                <a:path w="276225" h="237489">
                  <a:moveTo>
                    <a:pt x="0" y="118671"/>
                  </a:moveTo>
                  <a:lnTo>
                    <a:pt x="10838" y="72478"/>
                  </a:lnTo>
                  <a:lnTo>
                    <a:pt x="40396" y="34757"/>
                  </a:lnTo>
                  <a:lnTo>
                    <a:pt x="84237" y="9325"/>
                  </a:lnTo>
                  <a:lnTo>
                    <a:pt x="137923" y="0"/>
                  </a:lnTo>
                  <a:lnTo>
                    <a:pt x="191609" y="9325"/>
                  </a:lnTo>
                  <a:lnTo>
                    <a:pt x="235450" y="34757"/>
                  </a:lnTo>
                  <a:lnTo>
                    <a:pt x="265008" y="72478"/>
                  </a:lnTo>
                  <a:lnTo>
                    <a:pt x="275847" y="118671"/>
                  </a:lnTo>
                  <a:lnTo>
                    <a:pt x="265008" y="164863"/>
                  </a:lnTo>
                  <a:lnTo>
                    <a:pt x="235450" y="202584"/>
                  </a:lnTo>
                  <a:lnTo>
                    <a:pt x="191609" y="228016"/>
                  </a:lnTo>
                  <a:lnTo>
                    <a:pt x="137923" y="237342"/>
                  </a:lnTo>
                  <a:lnTo>
                    <a:pt x="84237" y="228016"/>
                  </a:lnTo>
                  <a:lnTo>
                    <a:pt x="40396" y="202584"/>
                  </a:lnTo>
                  <a:lnTo>
                    <a:pt x="10838" y="164863"/>
                  </a:lnTo>
                  <a:lnTo>
                    <a:pt x="0" y="118671"/>
                  </a:lnTo>
                  <a:close/>
                </a:path>
              </a:pathLst>
            </a:custGeom>
            <a:ln w="12700">
              <a:solidFill>
                <a:srgbClr val="00B0F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968525" y="4276115"/>
              <a:ext cx="276225" cy="237490"/>
            </a:xfrm>
            <a:custGeom>
              <a:avLst/>
              <a:gdLst/>
              <a:ahLst/>
              <a:cxnLst/>
              <a:rect l="l" t="t" r="r" b="b"/>
              <a:pathLst>
                <a:path w="276225" h="237489">
                  <a:moveTo>
                    <a:pt x="137923" y="0"/>
                  </a:moveTo>
                  <a:lnTo>
                    <a:pt x="84237" y="9325"/>
                  </a:lnTo>
                  <a:lnTo>
                    <a:pt x="40396" y="34757"/>
                  </a:lnTo>
                  <a:lnTo>
                    <a:pt x="10838" y="72478"/>
                  </a:lnTo>
                  <a:lnTo>
                    <a:pt x="0" y="118670"/>
                  </a:lnTo>
                  <a:lnTo>
                    <a:pt x="10838" y="164862"/>
                  </a:lnTo>
                  <a:lnTo>
                    <a:pt x="40396" y="202583"/>
                  </a:lnTo>
                  <a:lnTo>
                    <a:pt x="84237" y="228015"/>
                  </a:lnTo>
                  <a:lnTo>
                    <a:pt x="137923" y="237341"/>
                  </a:lnTo>
                  <a:lnTo>
                    <a:pt x="191609" y="228015"/>
                  </a:lnTo>
                  <a:lnTo>
                    <a:pt x="235449" y="202583"/>
                  </a:lnTo>
                  <a:lnTo>
                    <a:pt x="265007" y="164862"/>
                  </a:lnTo>
                  <a:lnTo>
                    <a:pt x="275846" y="118670"/>
                  </a:lnTo>
                  <a:lnTo>
                    <a:pt x="265007" y="72478"/>
                  </a:lnTo>
                  <a:lnTo>
                    <a:pt x="235449" y="34757"/>
                  </a:lnTo>
                  <a:lnTo>
                    <a:pt x="191609" y="9325"/>
                  </a:lnTo>
                  <a:lnTo>
                    <a:pt x="137923" y="0"/>
                  </a:lnTo>
                  <a:close/>
                </a:path>
              </a:pathLst>
            </a:custGeom>
            <a:solidFill>
              <a:srgbClr val="00B0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968525" y="4276115"/>
              <a:ext cx="276225" cy="237490"/>
            </a:xfrm>
            <a:custGeom>
              <a:avLst/>
              <a:gdLst/>
              <a:ahLst/>
              <a:cxnLst/>
              <a:rect l="l" t="t" r="r" b="b"/>
              <a:pathLst>
                <a:path w="276225" h="237489">
                  <a:moveTo>
                    <a:pt x="0" y="118671"/>
                  </a:moveTo>
                  <a:lnTo>
                    <a:pt x="10838" y="72478"/>
                  </a:lnTo>
                  <a:lnTo>
                    <a:pt x="40396" y="34757"/>
                  </a:lnTo>
                  <a:lnTo>
                    <a:pt x="84237" y="9325"/>
                  </a:lnTo>
                  <a:lnTo>
                    <a:pt x="137923" y="0"/>
                  </a:lnTo>
                  <a:lnTo>
                    <a:pt x="191609" y="9325"/>
                  </a:lnTo>
                  <a:lnTo>
                    <a:pt x="235450" y="34757"/>
                  </a:lnTo>
                  <a:lnTo>
                    <a:pt x="265008" y="72478"/>
                  </a:lnTo>
                  <a:lnTo>
                    <a:pt x="275847" y="118671"/>
                  </a:lnTo>
                  <a:lnTo>
                    <a:pt x="265008" y="164863"/>
                  </a:lnTo>
                  <a:lnTo>
                    <a:pt x="235450" y="202584"/>
                  </a:lnTo>
                  <a:lnTo>
                    <a:pt x="191609" y="228016"/>
                  </a:lnTo>
                  <a:lnTo>
                    <a:pt x="137923" y="237342"/>
                  </a:lnTo>
                  <a:lnTo>
                    <a:pt x="84237" y="228016"/>
                  </a:lnTo>
                  <a:lnTo>
                    <a:pt x="40396" y="202584"/>
                  </a:lnTo>
                  <a:lnTo>
                    <a:pt x="10838" y="164863"/>
                  </a:lnTo>
                  <a:lnTo>
                    <a:pt x="0" y="118671"/>
                  </a:lnTo>
                  <a:close/>
                </a:path>
              </a:pathLst>
            </a:custGeom>
            <a:ln w="12700">
              <a:solidFill>
                <a:srgbClr val="00B0F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959566" y="4948469"/>
              <a:ext cx="276225" cy="237490"/>
            </a:xfrm>
            <a:custGeom>
              <a:avLst/>
              <a:gdLst/>
              <a:ahLst/>
              <a:cxnLst/>
              <a:rect l="l" t="t" r="r" b="b"/>
              <a:pathLst>
                <a:path w="276225" h="237489">
                  <a:moveTo>
                    <a:pt x="137923" y="0"/>
                  </a:moveTo>
                  <a:lnTo>
                    <a:pt x="84237" y="9325"/>
                  </a:lnTo>
                  <a:lnTo>
                    <a:pt x="40396" y="34757"/>
                  </a:lnTo>
                  <a:lnTo>
                    <a:pt x="10838" y="72478"/>
                  </a:lnTo>
                  <a:lnTo>
                    <a:pt x="0" y="118671"/>
                  </a:lnTo>
                  <a:lnTo>
                    <a:pt x="10838" y="164863"/>
                  </a:lnTo>
                  <a:lnTo>
                    <a:pt x="40396" y="202583"/>
                  </a:lnTo>
                  <a:lnTo>
                    <a:pt x="84237" y="228015"/>
                  </a:lnTo>
                  <a:lnTo>
                    <a:pt x="137923" y="237341"/>
                  </a:lnTo>
                  <a:lnTo>
                    <a:pt x="191609" y="228015"/>
                  </a:lnTo>
                  <a:lnTo>
                    <a:pt x="235449" y="202583"/>
                  </a:lnTo>
                  <a:lnTo>
                    <a:pt x="265007" y="164863"/>
                  </a:lnTo>
                  <a:lnTo>
                    <a:pt x="275846" y="118671"/>
                  </a:lnTo>
                  <a:lnTo>
                    <a:pt x="265007" y="72478"/>
                  </a:lnTo>
                  <a:lnTo>
                    <a:pt x="235449" y="34757"/>
                  </a:lnTo>
                  <a:lnTo>
                    <a:pt x="191609" y="9325"/>
                  </a:lnTo>
                  <a:lnTo>
                    <a:pt x="137923" y="0"/>
                  </a:lnTo>
                  <a:close/>
                </a:path>
              </a:pathLst>
            </a:custGeom>
            <a:solidFill>
              <a:srgbClr val="00B0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959566" y="4948469"/>
              <a:ext cx="276225" cy="237490"/>
            </a:xfrm>
            <a:custGeom>
              <a:avLst/>
              <a:gdLst/>
              <a:ahLst/>
              <a:cxnLst/>
              <a:rect l="l" t="t" r="r" b="b"/>
              <a:pathLst>
                <a:path w="276225" h="237489">
                  <a:moveTo>
                    <a:pt x="0" y="118671"/>
                  </a:moveTo>
                  <a:lnTo>
                    <a:pt x="10838" y="72478"/>
                  </a:lnTo>
                  <a:lnTo>
                    <a:pt x="40396" y="34757"/>
                  </a:lnTo>
                  <a:lnTo>
                    <a:pt x="84237" y="9325"/>
                  </a:lnTo>
                  <a:lnTo>
                    <a:pt x="137923" y="0"/>
                  </a:lnTo>
                  <a:lnTo>
                    <a:pt x="191609" y="9325"/>
                  </a:lnTo>
                  <a:lnTo>
                    <a:pt x="235450" y="34757"/>
                  </a:lnTo>
                  <a:lnTo>
                    <a:pt x="265008" y="72478"/>
                  </a:lnTo>
                  <a:lnTo>
                    <a:pt x="275847" y="118671"/>
                  </a:lnTo>
                  <a:lnTo>
                    <a:pt x="265008" y="164863"/>
                  </a:lnTo>
                  <a:lnTo>
                    <a:pt x="235450" y="202584"/>
                  </a:lnTo>
                  <a:lnTo>
                    <a:pt x="191609" y="228016"/>
                  </a:lnTo>
                  <a:lnTo>
                    <a:pt x="137923" y="237342"/>
                  </a:lnTo>
                  <a:lnTo>
                    <a:pt x="84237" y="228016"/>
                  </a:lnTo>
                  <a:lnTo>
                    <a:pt x="40396" y="202584"/>
                  </a:lnTo>
                  <a:lnTo>
                    <a:pt x="10838" y="164863"/>
                  </a:lnTo>
                  <a:lnTo>
                    <a:pt x="0" y="118671"/>
                  </a:lnTo>
                  <a:close/>
                </a:path>
              </a:pathLst>
            </a:custGeom>
            <a:ln w="12700">
              <a:solidFill>
                <a:srgbClr val="00B0F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986458" y="5850822"/>
              <a:ext cx="276225" cy="237490"/>
            </a:xfrm>
            <a:custGeom>
              <a:avLst/>
              <a:gdLst/>
              <a:ahLst/>
              <a:cxnLst/>
              <a:rect l="l" t="t" r="r" b="b"/>
              <a:pathLst>
                <a:path w="276225" h="237489">
                  <a:moveTo>
                    <a:pt x="137923" y="0"/>
                  </a:moveTo>
                  <a:lnTo>
                    <a:pt x="84237" y="9325"/>
                  </a:lnTo>
                  <a:lnTo>
                    <a:pt x="40396" y="34758"/>
                  </a:lnTo>
                  <a:lnTo>
                    <a:pt x="10838" y="72479"/>
                  </a:lnTo>
                  <a:lnTo>
                    <a:pt x="0" y="118671"/>
                  </a:lnTo>
                  <a:lnTo>
                    <a:pt x="10838" y="164863"/>
                  </a:lnTo>
                  <a:lnTo>
                    <a:pt x="40396" y="202584"/>
                  </a:lnTo>
                  <a:lnTo>
                    <a:pt x="84237" y="228016"/>
                  </a:lnTo>
                  <a:lnTo>
                    <a:pt x="137923" y="237342"/>
                  </a:lnTo>
                  <a:lnTo>
                    <a:pt x="191609" y="228016"/>
                  </a:lnTo>
                  <a:lnTo>
                    <a:pt x="235449" y="202584"/>
                  </a:lnTo>
                  <a:lnTo>
                    <a:pt x="265007" y="164863"/>
                  </a:lnTo>
                  <a:lnTo>
                    <a:pt x="275846" y="118671"/>
                  </a:lnTo>
                  <a:lnTo>
                    <a:pt x="265007" y="72479"/>
                  </a:lnTo>
                  <a:lnTo>
                    <a:pt x="235449" y="34758"/>
                  </a:lnTo>
                  <a:lnTo>
                    <a:pt x="191609" y="9325"/>
                  </a:lnTo>
                  <a:lnTo>
                    <a:pt x="137923" y="0"/>
                  </a:lnTo>
                  <a:close/>
                </a:path>
              </a:pathLst>
            </a:custGeom>
            <a:solidFill>
              <a:srgbClr val="00B0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986458" y="5850822"/>
              <a:ext cx="276225" cy="237490"/>
            </a:xfrm>
            <a:custGeom>
              <a:avLst/>
              <a:gdLst/>
              <a:ahLst/>
              <a:cxnLst/>
              <a:rect l="l" t="t" r="r" b="b"/>
              <a:pathLst>
                <a:path w="276225" h="237489">
                  <a:moveTo>
                    <a:pt x="0" y="118671"/>
                  </a:moveTo>
                  <a:lnTo>
                    <a:pt x="10838" y="72478"/>
                  </a:lnTo>
                  <a:lnTo>
                    <a:pt x="40396" y="34757"/>
                  </a:lnTo>
                  <a:lnTo>
                    <a:pt x="84237" y="9325"/>
                  </a:lnTo>
                  <a:lnTo>
                    <a:pt x="137923" y="0"/>
                  </a:lnTo>
                  <a:lnTo>
                    <a:pt x="191609" y="9325"/>
                  </a:lnTo>
                  <a:lnTo>
                    <a:pt x="235450" y="34757"/>
                  </a:lnTo>
                  <a:lnTo>
                    <a:pt x="265008" y="72478"/>
                  </a:lnTo>
                  <a:lnTo>
                    <a:pt x="275847" y="118671"/>
                  </a:lnTo>
                  <a:lnTo>
                    <a:pt x="265008" y="164863"/>
                  </a:lnTo>
                  <a:lnTo>
                    <a:pt x="235450" y="202584"/>
                  </a:lnTo>
                  <a:lnTo>
                    <a:pt x="191609" y="228016"/>
                  </a:lnTo>
                  <a:lnTo>
                    <a:pt x="137923" y="237342"/>
                  </a:lnTo>
                  <a:lnTo>
                    <a:pt x="84237" y="228016"/>
                  </a:lnTo>
                  <a:lnTo>
                    <a:pt x="40396" y="202584"/>
                  </a:lnTo>
                  <a:lnTo>
                    <a:pt x="10838" y="164863"/>
                  </a:lnTo>
                  <a:lnTo>
                    <a:pt x="0" y="118671"/>
                  </a:lnTo>
                  <a:close/>
                </a:path>
              </a:pathLst>
            </a:custGeom>
            <a:ln w="12700">
              <a:solidFill>
                <a:srgbClr val="00B0F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977494" y="1290867"/>
              <a:ext cx="276225" cy="237490"/>
            </a:xfrm>
            <a:custGeom>
              <a:avLst/>
              <a:gdLst/>
              <a:ahLst/>
              <a:cxnLst/>
              <a:rect l="l" t="t" r="r" b="b"/>
              <a:pathLst>
                <a:path w="276225" h="237490">
                  <a:moveTo>
                    <a:pt x="137923" y="0"/>
                  </a:moveTo>
                  <a:lnTo>
                    <a:pt x="84237" y="9325"/>
                  </a:lnTo>
                  <a:lnTo>
                    <a:pt x="40396" y="34757"/>
                  </a:lnTo>
                  <a:lnTo>
                    <a:pt x="10838" y="72478"/>
                  </a:lnTo>
                  <a:lnTo>
                    <a:pt x="0" y="118670"/>
                  </a:lnTo>
                  <a:lnTo>
                    <a:pt x="10838" y="164862"/>
                  </a:lnTo>
                  <a:lnTo>
                    <a:pt x="40396" y="202583"/>
                  </a:lnTo>
                  <a:lnTo>
                    <a:pt x="84237" y="228015"/>
                  </a:lnTo>
                  <a:lnTo>
                    <a:pt x="137923" y="237341"/>
                  </a:lnTo>
                  <a:lnTo>
                    <a:pt x="191609" y="228015"/>
                  </a:lnTo>
                  <a:lnTo>
                    <a:pt x="235449" y="202583"/>
                  </a:lnTo>
                  <a:lnTo>
                    <a:pt x="265007" y="164862"/>
                  </a:lnTo>
                  <a:lnTo>
                    <a:pt x="275846" y="118670"/>
                  </a:lnTo>
                  <a:lnTo>
                    <a:pt x="265007" y="72478"/>
                  </a:lnTo>
                  <a:lnTo>
                    <a:pt x="235449" y="34757"/>
                  </a:lnTo>
                  <a:lnTo>
                    <a:pt x="191609" y="9325"/>
                  </a:lnTo>
                  <a:lnTo>
                    <a:pt x="137923" y="0"/>
                  </a:lnTo>
                  <a:close/>
                </a:path>
              </a:pathLst>
            </a:custGeom>
            <a:solidFill>
              <a:srgbClr val="00B0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6977494" y="1290867"/>
              <a:ext cx="276225" cy="237490"/>
            </a:xfrm>
            <a:custGeom>
              <a:avLst/>
              <a:gdLst/>
              <a:ahLst/>
              <a:cxnLst/>
              <a:rect l="l" t="t" r="r" b="b"/>
              <a:pathLst>
                <a:path w="276225" h="237490">
                  <a:moveTo>
                    <a:pt x="0" y="118671"/>
                  </a:moveTo>
                  <a:lnTo>
                    <a:pt x="10838" y="72478"/>
                  </a:lnTo>
                  <a:lnTo>
                    <a:pt x="40396" y="34757"/>
                  </a:lnTo>
                  <a:lnTo>
                    <a:pt x="84237" y="9325"/>
                  </a:lnTo>
                  <a:lnTo>
                    <a:pt x="137923" y="0"/>
                  </a:lnTo>
                  <a:lnTo>
                    <a:pt x="191609" y="9325"/>
                  </a:lnTo>
                  <a:lnTo>
                    <a:pt x="235450" y="34757"/>
                  </a:lnTo>
                  <a:lnTo>
                    <a:pt x="265008" y="72478"/>
                  </a:lnTo>
                  <a:lnTo>
                    <a:pt x="275847" y="118671"/>
                  </a:lnTo>
                  <a:lnTo>
                    <a:pt x="265008" y="164863"/>
                  </a:lnTo>
                  <a:lnTo>
                    <a:pt x="235450" y="202584"/>
                  </a:lnTo>
                  <a:lnTo>
                    <a:pt x="191609" y="228016"/>
                  </a:lnTo>
                  <a:lnTo>
                    <a:pt x="137923" y="237342"/>
                  </a:lnTo>
                  <a:lnTo>
                    <a:pt x="84237" y="228016"/>
                  </a:lnTo>
                  <a:lnTo>
                    <a:pt x="40396" y="202584"/>
                  </a:lnTo>
                  <a:lnTo>
                    <a:pt x="10838" y="164863"/>
                  </a:lnTo>
                  <a:lnTo>
                    <a:pt x="0" y="118671"/>
                  </a:lnTo>
                  <a:close/>
                </a:path>
              </a:pathLst>
            </a:custGeom>
            <a:ln w="12700">
              <a:solidFill>
                <a:srgbClr val="00B0F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6986458" y="599237"/>
              <a:ext cx="5205730" cy="19050"/>
            </a:xfrm>
            <a:custGeom>
              <a:avLst/>
              <a:gdLst/>
              <a:ahLst/>
              <a:cxnLst/>
              <a:rect l="l" t="t" r="r" b="b"/>
              <a:pathLst>
                <a:path w="5205730" h="19050">
                  <a:moveTo>
                    <a:pt x="0" y="0"/>
                  </a:moveTo>
                  <a:lnTo>
                    <a:pt x="5205542" y="18875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0" y="600943"/>
              <a:ext cx="7105650" cy="0"/>
            </a:xfrm>
            <a:custGeom>
              <a:avLst/>
              <a:gdLst/>
              <a:ahLst/>
              <a:cxnLst/>
              <a:rect l="l" t="t" r="r" b="b"/>
              <a:pathLst>
                <a:path w="7105650">
                  <a:moveTo>
                    <a:pt x="0" y="0"/>
                  </a:moveTo>
                  <a:lnTo>
                    <a:pt x="7105650" y="1"/>
                  </a:lnTo>
                </a:path>
              </a:pathLst>
            </a:custGeom>
            <a:ln w="12700">
              <a:solidFill>
                <a:srgbClr val="00B0F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85042" y="432634"/>
              <a:ext cx="0" cy="6111875"/>
            </a:xfrm>
            <a:custGeom>
              <a:avLst/>
              <a:gdLst/>
              <a:ahLst/>
              <a:cxnLst/>
              <a:rect l="l" t="t" r="r" b="b"/>
              <a:pathLst>
                <a:path h="6111875">
                  <a:moveTo>
                    <a:pt x="0" y="0"/>
                  </a:moveTo>
                  <a:lnTo>
                    <a:pt x="1" y="6111601"/>
                  </a:lnTo>
                </a:path>
              </a:pathLst>
            </a:custGeom>
            <a:ln w="12700">
              <a:solidFill>
                <a:srgbClr val="00B0F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215152" y="1380511"/>
              <a:ext cx="323850" cy="0"/>
            </a:xfrm>
            <a:custGeom>
              <a:avLst/>
              <a:gdLst/>
              <a:ahLst/>
              <a:cxnLst/>
              <a:rect l="l" t="t" r="r" b="b"/>
              <a:pathLst>
                <a:path w="323850">
                  <a:moveTo>
                    <a:pt x="0" y="0"/>
                  </a:moveTo>
                  <a:lnTo>
                    <a:pt x="323371" y="1"/>
                  </a:lnTo>
                </a:path>
              </a:pathLst>
            </a:custGeom>
            <a:ln w="12700">
              <a:solidFill>
                <a:srgbClr val="00B0F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224120" y="1765988"/>
              <a:ext cx="323850" cy="0"/>
            </a:xfrm>
            <a:custGeom>
              <a:avLst/>
              <a:gdLst/>
              <a:ahLst/>
              <a:cxnLst/>
              <a:rect l="l" t="t" r="r" b="b"/>
              <a:pathLst>
                <a:path w="323850">
                  <a:moveTo>
                    <a:pt x="0" y="0"/>
                  </a:moveTo>
                  <a:lnTo>
                    <a:pt x="323371" y="1"/>
                  </a:lnTo>
                </a:path>
              </a:pathLst>
            </a:custGeom>
            <a:ln w="12700">
              <a:solidFill>
                <a:srgbClr val="00B0F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215159" y="2115610"/>
              <a:ext cx="323850" cy="0"/>
            </a:xfrm>
            <a:custGeom>
              <a:avLst/>
              <a:gdLst/>
              <a:ahLst/>
              <a:cxnLst/>
              <a:rect l="l" t="t" r="r" b="b"/>
              <a:pathLst>
                <a:path w="323850">
                  <a:moveTo>
                    <a:pt x="0" y="0"/>
                  </a:moveTo>
                  <a:lnTo>
                    <a:pt x="323371" y="1"/>
                  </a:lnTo>
                </a:path>
              </a:pathLst>
            </a:custGeom>
            <a:ln w="12700">
              <a:solidFill>
                <a:srgbClr val="00B0F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224124" y="3003113"/>
              <a:ext cx="323850" cy="0"/>
            </a:xfrm>
            <a:custGeom>
              <a:avLst/>
              <a:gdLst/>
              <a:ahLst/>
              <a:cxnLst/>
              <a:rect l="l" t="t" r="r" b="b"/>
              <a:pathLst>
                <a:path w="323850">
                  <a:moveTo>
                    <a:pt x="0" y="0"/>
                  </a:moveTo>
                  <a:lnTo>
                    <a:pt x="323371" y="1"/>
                  </a:lnTo>
                </a:path>
              </a:pathLst>
            </a:custGeom>
            <a:ln w="12700">
              <a:solidFill>
                <a:srgbClr val="00B0F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215162" y="3334809"/>
              <a:ext cx="323850" cy="0"/>
            </a:xfrm>
            <a:custGeom>
              <a:avLst/>
              <a:gdLst/>
              <a:ahLst/>
              <a:cxnLst/>
              <a:rect l="l" t="t" r="r" b="b"/>
              <a:pathLst>
                <a:path w="323850">
                  <a:moveTo>
                    <a:pt x="0" y="0"/>
                  </a:moveTo>
                  <a:lnTo>
                    <a:pt x="323371" y="1"/>
                  </a:lnTo>
                </a:path>
              </a:pathLst>
            </a:custGeom>
            <a:ln w="12700">
              <a:solidFill>
                <a:srgbClr val="00B0F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5904539" y="6162380"/>
              <a:ext cx="367665" cy="367665"/>
            </a:xfrm>
            <a:custGeom>
              <a:avLst/>
              <a:gdLst/>
              <a:ahLst/>
              <a:cxnLst/>
              <a:rect l="l" t="t" r="r" b="b"/>
              <a:pathLst>
                <a:path w="367664" h="367665">
                  <a:moveTo>
                    <a:pt x="367565" y="0"/>
                  </a:moveTo>
                  <a:lnTo>
                    <a:pt x="73511" y="73511"/>
                  </a:lnTo>
                  <a:lnTo>
                    <a:pt x="0" y="367565"/>
                  </a:lnTo>
                  <a:lnTo>
                    <a:pt x="367565" y="0"/>
                  </a:lnTo>
                  <a:close/>
                </a:path>
              </a:pathLst>
            </a:custGeom>
            <a:solidFill>
              <a:srgbClr val="CDCD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600065" y="4324582"/>
              <a:ext cx="5672455" cy="2205990"/>
            </a:xfrm>
            <a:custGeom>
              <a:avLst/>
              <a:gdLst/>
              <a:ahLst/>
              <a:cxnLst/>
              <a:rect l="l" t="t" r="r" b="b"/>
              <a:pathLst>
                <a:path w="5672455" h="2205990">
                  <a:moveTo>
                    <a:pt x="5304474" y="2205364"/>
                  </a:moveTo>
                  <a:lnTo>
                    <a:pt x="5377986" y="1911309"/>
                  </a:lnTo>
                  <a:lnTo>
                    <a:pt x="5672040" y="1837797"/>
                  </a:lnTo>
                  <a:lnTo>
                    <a:pt x="5304474" y="2205364"/>
                  </a:lnTo>
                  <a:lnTo>
                    <a:pt x="0" y="2205364"/>
                  </a:lnTo>
                  <a:lnTo>
                    <a:pt x="0" y="0"/>
                  </a:lnTo>
                  <a:lnTo>
                    <a:pt x="5672040" y="0"/>
                  </a:lnTo>
                  <a:lnTo>
                    <a:pt x="5672040" y="1837797"/>
                  </a:lnTo>
                </a:path>
              </a:pathLst>
            </a:custGeom>
            <a:ln w="12700">
              <a:solidFill>
                <a:srgbClr val="00B0F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882303" y="5014467"/>
            <a:ext cx="5169535" cy="539750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 marR="5080">
              <a:lnSpc>
                <a:spcPts val="2090"/>
              </a:lnSpc>
              <a:spcBef>
                <a:spcPts val="25"/>
              </a:spcBef>
            </a:pPr>
            <a:r>
              <a:rPr sz="1600" i="1" dirty="0">
                <a:solidFill>
                  <a:srgbClr val="2D393E"/>
                </a:solidFill>
                <a:latin typeface="Calibri"/>
                <a:cs typeface="Calibri"/>
              </a:rPr>
              <a:t>Развитие</a:t>
            </a:r>
            <a:r>
              <a:rPr sz="1600" i="1" spc="130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2D393E"/>
                </a:solidFill>
                <a:latin typeface="Calibri"/>
                <a:cs typeface="Calibri"/>
              </a:rPr>
              <a:t>наземной</a:t>
            </a:r>
            <a:r>
              <a:rPr sz="1600" i="1" spc="135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2D393E"/>
                </a:solidFill>
                <a:latin typeface="Calibri"/>
                <a:cs typeface="Calibri"/>
              </a:rPr>
              <a:t>инфраструктуры</a:t>
            </a:r>
            <a:r>
              <a:rPr sz="1600" i="1" spc="135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2D393E"/>
                </a:solidFill>
                <a:latin typeface="Calibri"/>
                <a:cs typeface="Calibri"/>
              </a:rPr>
              <a:t>в</a:t>
            </a:r>
            <a:r>
              <a:rPr sz="1600" i="1" spc="130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2D393E"/>
                </a:solidFill>
                <a:latin typeface="Calibri"/>
                <a:cs typeface="Calibri"/>
              </a:rPr>
              <a:t>каждом</a:t>
            </a:r>
            <a:r>
              <a:rPr sz="1600" i="1" spc="140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600" i="1" spc="-10" dirty="0">
                <a:solidFill>
                  <a:srgbClr val="2D393E"/>
                </a:solidFill>
                <a:latin typeface="Calibri"/>
                <a:cs typeface="Calibri"/>
              </a:rPr>
              <a:t>регионе определяется</a:t>
            </a:r>
            <a:r>
              <a:rPr sz="1600" i="1" spc="-25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2D393E"/>
                </a:solidFill>
                <a:latin typeface="Calibri"/>
                <a:cs typeface="Calibri"/>
              </a:rPr>
              <a:t>индивидуальным</a:t>
            </a:r>
            <a:r>
              <a:rPr sz="1600" i="1" spc="-25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600" i="1" spc="-10" dirty="0">
                <a:solidFill>
                  <a:srgbClr val="2D393E"/>
                </a:solidFill>
                <a:latin typeface="Calibri"/>
                <a:cs typeface="Calibri"/>
              </a:rPr>
              <a:t>ПРОЕКТОМ</a:t>
            </a:r>
            <a:r>
              <a:rPr sz="1800" i="1" spc="-10" dirty="0">
                <a:solidFill>
                  <a:srgbClr val="2D393E"/>
                </a:solidFill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4226" y="1093578"/>
            <a:ext cx="4192904" cy="1509395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1600" dirty="0">
                <a:solidFill>
                  <a:srgbClr val="2D393E"/>
                </a:solidFill>
                <a:latin typeface="Calibri"/>
                <a:cs typeface="Calibri"/>
              </a:rPr>
              <a:t>ПОВЫШЕНИЕ</a:t>
            </a:r>
            <a:r>
              <a:rPr sz="1600" spc="-15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D393E"/>
                </a:solidFill>
                <a:latin typeface="Calibri"/>
                <a:cs typeface="Calibri"/>
              </a:rPr>
              <a:t>ЭФФЕКТИВНОСТИ</a:t>
            </a:r>
            <a:r>
              <a:rPr sz="1600" spc="-15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D393E"/>
                </a:solidFill>
                <a:latin typeface="Calibri"/>
                <a:cs typeface="Calibri"/>
              </a:rPr>
              <a:t>БЛА-СЕРВИСОВ:</a:t>
            </a:r>
            <a:endParaRPr sz="1600">
              <a:latin typeface="Calibri"/>
              <a:cs typeface="Calibri"/>
            </a:endParaRPr>
          </a:p>
          <a:p>
            <a:pPr marL="104775" marR="2886075">
              <a:lnSpc>
                <a:spcPts val="1920"/>
              </a:lnSpc>
              <a:spcBef>
                <a:spcPts val="40"/>
              </a:spcBef>
            </a:pPr>
            <a:r>
              <a:rPr sz="1400" spc="-10" dirty="0">
                <a:solidFill>
                  <a:srgbClr val="2D393E"/>
                </a:solidFill>
                <a:latin typeface="Calibri"/>
                <a:cs typeface="Calibri"/>
              </a:rPr>
              <a:t>ДОСТУПНОСТЬ БЕЗОПАСНОСТЬ</a:t>
            </a:r>
            <a:endParaRPr sz="1400">
              <a:latin typeface="Calibri"/>
              <a:cs typeface="Calibri"/>
            </a:endParaRPr>
          </a:p>
          <a:p>
            <a:pPr marL="104775" marR="2244725">
              <a:lnSpc>
                <a:spcPts val="1900"/>
              </a:lnSpc>
              <a:spcBef>
                <a:spcPts val="80"/>
              </a:spcBef>
            </a:pPr>
            <a:r>
              <a:rPr sz="1400" spc="-10" dirty="0">
                <a:solidFill>
                  <a:srgbClr val="2D393E"/>
                </a:solidFill>
                <a:latin typeface="Calibri"/>
                <a:cs typeface="Calibri"/>
              </a:rPr>
              <a:t>ОПЕРАТИВНОСТЬ МИНИМИЗАЦИЯ</a:t>
            </a:r>
            <a:r>
              <a:rPr sz="1400" spc="5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400" spc="-40" dirty="0">
                <a:solidFill>
                  <a:srgbClr val="2D393E"/>
                </a:solidFill>
                <a:latin typeface="Calibri"/>
                <a:cs typeface="Calibri"/>
              </a:rPr>
              <a:t>ЗАТРАТ </a:t>
            </a:r>
            <a:r>
              <a:rPr sz="1400" spc="-25" dirty="0">
                <a:solidFill>
                  <a:srgbClr val="2D393E"/>
                </a:solidFill>
                <a:latin typeface="Calibri"/>
                <a:cs typeface="Calibri"/>
              </a:rPr>
              <a:t>ПРОСТОТА</a:t>
            </a:r>
            <a:r>
              <a:rPr sz="1400" spc="-15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2D393E"/>
                </a:solidFill>
                <a:latin typeface="Calibri"/>
                <a:cs typeface="Calibri"/>
              </a:rPr>
              <a:t>ЗАКАЗА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4226" y="2859532"/>
            <a:ext cx="6588759" cy="209804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1900"/>
              </a:lnSpc>
              <a:spcBef>
                <a:spcPts val="180"/>
              </a:spcBef>
            </a:pPr>
            <a:r>
              <a:rPr sz="1600" dirty="0">
                <a:solidFill>
                  <a:srgbClr val="2D393E"/>
                </a:solidFill>
                <a:latin typeface="Calibri"/>
                <a:cs typeface="Calibri"/>
              </a:rPr>
              <a:t>РАЗВИТИЕ</a:t>
            </a:r>
            <a:r>
              <a:rPr sz="1600" spc="350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2D393E"/>
                </a:solidFill>
                <a:latin typeface="Calibri"/>
                <a:cs typeface="Calibri"/>
              </a:rPr>
              <a:t>СЕРВИСНЫХ</a:t>
            </a:r>
            <a:r>
              <a:rPr sz="1600" spc="345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2D393E"/>
                </a:solidFill>
                <a:latin typeface="Calibri"/>
                <a:cs typeface="Calibri"/>
              </a:rPr>
              <a:t>ЗОН,</a:t>
            </a:r>
            <a:r>
              <a:rPr sz="1600" spc="350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2D393E"/>
                </a:solidFill>
                <a:latin typeface="Calibri"/>
                <a:cs typeface="Calibri"/>
              </a:rPr>
              <a:t>НЕОБХОДИМЫХ</a:t>
            </a:r>
            <a:r>
              <a:rPr sz="1600" spc="335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2D393E"/>
                </a:solidFill>
                <a:latin typeface="Calibri"/>
                <a:cs typeface="Calibri"/>
              </a:rPr>
              <a:t>СКЛАДСКИХ</a:t>
            </a:r>
            <a:r>
              <a:rPr sz="1600" spc="345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2D393E"/>
                </a:solidFill>
                <a:latin typeface="Calibri"/>
                <a:cs typeface="Calibri"/>
              </a:rPr>
              <a:t>ЗАПАСОВ</a:t>
            </a:r>
            <a:r>
              <a:rPr sz="1600" spc="350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2D393E"/>
                </a:solidFill>
                <a:latin typeface="Calibri"/>
                <a:cs typeface="Calibri"/>
              </a:rPr>
              <a:t>ПКИ </a:t>
            </a:r>
            <a:r>
              <a:rPr sz="1600" dirty="0">
                <a:solidFill>
                  <a:srgbClr val="2D393E"/>
                </a:solidFill>
                <a:latin typeface="Calibri"/>
                <a:cs typeface="Calibri"/>
              </a:rPr>
              <a:t>ДЛЯ</a:t>
            </a:r>
            <a:r>
              <a:rPr sz="1600" spc="-30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D393E"/>
                </a:solidFill>
                <a:latin typeface="Calibri"/>
                <a:cs typeface="Calibri"/>
              </a:rPr>
              <a:t>ПОДДЕРЖАНИЯ</a:t>
            </a:r>
            <a:r>
              <a:rPr sz="1600" spc="-25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2D393E"/>
                </a:solidFill>
                <a:latin typeface="Calibri"/>
                <a:cs typeface="Calibri"/>
              </a:rPr>
              <a:t>ЛЕТНОЙ</a:t>
            </a:r>
            <a:r>
              <a:rPr sz="1600" spc="-30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D393E"/>
                </a:solidFill>
                <a:latin typeface="Calibri"/>
                <a:cs typeface="Calibri"/>
              </a:rPr>
              <a:t>ГОДНОСТИ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5"/>
              </a:spcBef>
            </a:pPr>
            <a:endParaRPr sz="1600">
              <a:latin typeface="Calibri"/>
              <a:cs typeface="Calibri"/>
            </a:endParaRPr>
          </a:p>
          <a:p>
            <a:pPr marL="12700" marR="5715">
              <a:lnSpc>
                <a:spcPct val="100000"/>
              </a:lnSpc>
              <a:tabLst>
                <a:tab pos="1327150" algn="l"/>
                <a:tab pos="2962275" algn="l"/>
                <a:tab pos="4399280" algn="l"/>
                <a:tab pos="5261610" algn="l"/>
                <a:tab pos="5544185" algn="l"/>
                <a:tab pos="6463665" algn="l"/>
              </a:tabLst>
            </a:pPr>
            <a:r>
              <a:rPr sz="1600" spc="-10" dirty="0">
                <a:solidFill>
                  <a:srgbClr val="2D393E"/>
                </a:solidFill>
                <a:latin typeface="Calibri"/>
                <a:cs typeface="Calibri"/>
              </a:rPr>
              <a:t>ПОВЫШЕНИЕ</a:t>
            </a:r>
            <a:r>
              <a:rPr sz="1600" dirty="0">
                <a:solidFill>
                  <a:srgbClr val="2D393E"/>
                </a:solidFill>
                <a:latin typeface="Calibri"/>
                <a:cs typeface="Calibri"/>
              </a:rPr>
              <a:t>	</a:t>
            </a:r>
            <a:r>
              <a:rPr sz="1600" spc="-10" dirty="0">
                <a:solidFill>
                  <a:srgbClr val="2D393E"/>
                </a:solidFill>
                <a:latin typeface="Calibri"/>
                <a:cs typeface="Calibri"/>
              </a:rPr>
              <a:t>КВАЛИФИКАЦИИ</a:t>
            </a:r>
            <a:r>
              <a:rPr sz="1600" dirty="0">
                <a:solidFill>
                  <a:srgbClr val="2D393E"/>
                </a:solidFill>
                <a:latin typeface="Calibri"/>
                <a:cs typeface="Calibri"/>
              </a:rPr>
              <a:t>	</a:t>
            </a:r>
            <a:r>
              <a:rPr sz="1600" spc="-10" dirty="0">
                <a:solidFill>
                  <a:srgbClr val="2D393E"/>
                </a:solidFill>
                <a:latin typeface="Calibri"/>
                <a:cs typeface="Calibri"/>
              </a:rPr>
              <a:t>СОБСТВЕННЫХ</a:t>
            </a:r>
            <a:r>
              <a:rPr sz="1600" dirty="0">
                <a:solidFill>
                  <a:srgbClr val="2D393E"/>
                </a:solidFill>
                <a:latin typeface="Calibri"/>
                <a:cs typeface="Calibri"/>
              </a:rPr>
              <a:t>	</a:t>
            </a:r>
            <a:r>
              <a:rPr sz="1600" spc="-10" dirty="0">
                <a:solidFill>
                  <a:srgbClr val="2D393E"/>
                </a:solidFill>
                <a:latin typeface="Calibri"/>
                <a:cs typeface="Calibri"/>
              </a:rPr>
              <a:t>КАДРОВ</a:t>
            </a:r>
            <a:r>
              <a:rPr sz="1600" dirty="0">
                <a:solidFill>
                  <a:srgbClr val="2D393E"/>
                </a:solidFill>
                <a:latin typeface="Calibri"/>
                <a:cs typeface="Calibri"/>
              </a:rPr>
              <a:t>	</a:t>
            </a:r>
            <a:r>
              <a:rPr sz="1600" spc="-50" dirty="0">
                <a:solidFill>
                  <a:srgbClr val="2D393E"/>
                </a:solidFill>
                <a:latin typeface="Calibri"/>
                <a:cs typeface="Calibri"/>
              </a:rPr>
              <a:t>И</a:t>
            </a:r>
            <a:r>
              <a:rPr sz="1600" dirty="0">
                <a:solidFill>
                  <a:srgbClr val="2D393E"/>
                </a:solidFill>
                <a:latin typeface="Calibri"/>
                <a:cs typeface="Calibri"/>
              </a:rPr>
              <a:t>	</a:t>
            </a:r>
            <a:r>
              <a:rPr sz="1600" spc="-10" dirty="0">
                <a:solidFill>
                  <a:srgbClr val="2D393E"/>
                </a:solidFill>
                <a:latin typeface="Calibri"/>
                <a:cs typeface="Calibri"/>
              </a:rPr>
              <a:t>УЧАСТИЕ</a:t>
            </a:r>
            <a:r>
              <a:rPr sz="1600" dirty="0">
                <a:solidFill>
                  <a:srgbClr val="2D393E"/>
                </a:solidFill>
                <a:latin typeface="Calibri"/>
                <a:cs typeface="Calibri"/>
              </a:rPr>
              <a:t>	</a:t>
            </a:r>
            <a:r>
              <a:rPr sz="1600" spc="-50" dirty="0">
                <a:solidFill>
                  <a:srgbClr val="2D393E"/>
                </a:solidFill>
                <a:latin typeface="Calibri"/>
                <a:cs typeface="Calibri"/>
              </a:rPr>
              <a:t>В </a:t>
            </a:r>
            <a:r>
              <a:rPr sz="1600" spc="-20" dirty="0">
                <a:solidFill>
                  <a:srgbClr val="2D393E"/>
                </a:solidFill>
                <a:latin typeface="Calibri"/>
                <a:cs typeface="Calibri"/>
              </a:rPr>
              <a:t>ПОДГОТОВКЕ</a:t>
            </a:r>
            <a:r>
              <a:rPr sz="1600" spc="-35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D393E"/>
                </a:solidFill>
                <a:latin typeface="Calibri"/>
                <a:cs typeface="Calibri"/>
              </a:rPr>
              <a:t>КАДРОВОГО</a:t>
            </a:r>
            <a:r>
              <a:rPr sz="1600" spc="-40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D393E"/>
                </a:solidFill>
                <a:latin typeface="Calibri"/>
                <a:cs typeface="Calibri"/>
              </a:rPr>
              <a:t>СОСТАВА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sz="1600">
              <a:latin typeface="Calibri"/>
              <a:cs typeface="Calibri"/>
            </a:endParaRPr>
          </a:p>
          <a:p>
            <a:pPr marL="12700" marR="5715">
              <a:lnSpc>
                <a:spcPts val="1900"/>
              </a:lnSpc>
              <a:tabLst>
                <a:tab pos="1558925" algn="l"/>
                <a:tab pos="3270885" algn="l"/>
                <a:tab pos="4969510" algn="l"/>
                <a:tab pos="5716905" algn="l"/>
              </a:tabLst>
            </a:pPr>
            <a:r>
              <a:rPr sz="1600" spc="-10" dirty="0">
                <a:solidFill>
                  <a:srgbClr val="2D393E"/>
                </a:solidFill>
                <a:latin typeface="Calibri"/>
                <a:cs typeface="Calibri"/>
              </a:rPr>
              <a:t>ПОДГОТОВКА</a:t>
            </a:r>
            <a:r>
              <a:rPr sz="1600" dirty="0">
                <a:solidFill>
                  <a:srgbClr val="2D393E"/>
                </a:solidFill>
                <a:latin typeface="Calibri"/>
                <a:cs typeface="Calibri"/>
              </a:rPr>
              <a:t>	</a:t>
            </a:r>
            <a:r>
              <a:rPr sz="1600" spc="-10" dirty="0">
                <a:solidFill>
                  <a:srgbClr val="2D393E"/>
                </a:solidFill>
                <a:latin typeface="Calibri"/>
                <a:cs typeface="Calibri"/>
              </a:rPr>
              <a:t>СПЕЦИАЛЬНЫХ</a:t>
            </a:r>
            <a:r>
              <a:rPr sz="1600" dirty="0">
                <a:solidFill>
                  <a:srgbClr val="2D393E"/>
                </a:solidFill>
                <a:latin typeface="Calibri"/>
                <a:cs typeface="Calibri"/>
              </a:rPr>
              <a:t>	</a:t>
            </a:r>
            <a:r>
              <a:rPr sz="1600" spc="-10" dirty="0">
                <a:solidFill>
                  <a:srgbClr val="2D393E"/>
                </a:solidFill>
                <a:latin typeface="Calibri"/>
                <a:cs typeface="Calibri"/>
              </a:rPr>
              <a:t>БЛА-СЕРВИСОВ</a:t>
            </a:r>
            <a:r>
              <a:rPr sz="1600" dirty="0">
                <a:solidFill>
                  <a:srgbClr val="2D393E"/>
                </a:solidFill>
                <a:latin typeface="Calibri"/>
                <a:cs typeface="Calibri"/>
              </a:rPr>
              <a:t>	</a:t>
            </a:r>
            <a:r>
              <a:rPr sz="1600" spc="-25" dirty="0">
                <a:solidFill>
                  <a:srgbClr val="2D393E"/>
                </a:solidFill>
                <a:latin typeface="Calibri"/>
                <a:cs typeface="Calibri"/>
              </a:rPr>
              <a:t>ДЛЯ</a:t>
            </a:r>
            <a:r>
              <a:rPr sz="1600" dirty="0">
                <a:solidFill>
                  <a:srgbClr val="2D393E"/>
                </a:solidFill>
                <a:latin typeface="Calibri"/>
                <a:cs typeface="Calibri"/>
              </a:rPr>
              <a:t>	</a:t>
            </a:r>
            <a:r>
              <a:rPr sz="1600" spc="-25" dirty="0">
                <a:solidFill>
                  <a:srgbClr val="2D393E"/>
                </a:solidFill>
                <a:latin typeface="Calibri"/>
                <a:cs typeface="Calibri"/>
              </a:rPr>
              <a:t>ПОЛНОГО </a:t>
            </a:r>
            <a:r>
              <a:rPr sz="1600" spc="-20" dirty="0">
                <a:solidFill>
                  <a:srgbClr val="2D393E"/>
                </a:solidFill>
                <a:latin typeface="Calibri"/>
                <a:cs typeface="Calibri"/>
              </a:rPr>
              <a:t>УДОВЛЕТВОРЕНИЯ</a:t>
            </a:r>
            <a:r>
              <a:rPr sz="1600" spc="5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D393E"/>
                </a:solidFill>
                <a:latin typeface="Calibri"/>
                <a:cs typeface="Calibri"/>
              </a:rPr>
              <a:t>РЕГИОНАЛЬНОГО</a:t>
            </a:r>
            <a:r>
              <a:rPr sz="1600" spc="10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D393E"/>
                </a:solidFill>
                <a:latin typeface="Calibri"/>
                <a:cs typeface="Calibri"/>
              </a:rPr>
              <a:t>СПРОСА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105515" y="6441620"/>
            <a:ext cx="155575" cy="186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85"/>
              </a:lnSpc>
            </a:pPr>
            <a:r>
              <a:rPr sz="1200" spc="-25" dirty="0">
                <a:solidFill>
                  <a:srgbClr val="8B8C8D"/>
                </a:solidFill>
                <a:latin typeface="Calibri"/>
                <a:cs typeface="Calibri"/>
              </a:rPr>
              <a:t>11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523746" y="0"/>
            <a:ext cx="4668520" cy="6858000"/>
          </a:xfrm>
          <a:custGeom>
            <a:avLst/>
            <a:gdLst/>
            <a:ahLst/>
            <a:cxnLst/>
            <a:rect l="l" t="t" r="r" b="b"/>
            <a:pathLst>
              <a:path w="4668520" h="6858000">
                <a:moveTo>
                  <a:pt x="0" y="0"/>
                </a:moveTo>
                <a:lnTo>
                  <a:pt x="0" y="6858000"/>
                </a:lnTo>
                <a:lnTo>
                  <a:pt x="4668253" y="6858000"/>
                </a:lnTo>
                <a:lnTo>
                  <a:pt x="4668253" y="0"/>
                </a:lnTo>
                <a:lnTo>
                  <a:pt x="0" y="0"/>
                </a:lnTo>
                <a:close/>
              </a:path>
            </a:pathLst>
          </a:custGeom>
          <a:solidFill>
            <a:srgbClr val="6262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1750539" y="6421628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11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9003" rIns="0" bIns="0" rtlCol="0">
            <a:spAutoFit/>
          </a:bodyPr>
          <a:lstStyle/>
          <a:p>
            <a:pPr marL="325755">
              <a:lnSpc>
                <a:spcPct val="100000"/>
              </a:lnSpc>
              <a:spcBef>
                <a:spcPts val="100"/>
              </a:spcBef>
            </a:pPr>
            <a:r>
              <a:rPr spc="-20" dirty="0">
                <a:solidFill>
                  <a:srgbClr val="2D393E"/>
                </a:solidFill>
              </a:rPr>
              <a:t>ЗАДАЧИ</a:t>
            </a:r>
            <a:r>
              <a:rPr spc="-85" dirty="0">
                <a:solidFill>
                  <a:srgbClr val="2D393E"/>
                </a:solidFill>
              </a:rPr>
              <a:t> </a:t>
            </a:r>
            <a:r>
              <a:rPr spc="-50" dirty="0">
                <a:solidFill>
                  <a:srgbClr val="2D393E"/>
                </a:solidFill>
              </a:rPr>
              <a:t>ЭКСПЛУАТАНТА</a:t>
            </a:r>
          </a:p>
        </p:txBody>
      </p:sp>
      <p:grpSp>
        <p:nvGrpSpPr>
          <p:cNvPr id="8" name="object 8"/>
          <p:cNvGrpSpPr/>
          <p:nvPr/>
        </p:nvGrpSpPr>
        <p:grpSpPr>
          <a:xfrm>
            <a:off x="112294" y="943142"/>
            <a:ext cx="10572115" cy="5810885"/>
            <a:chOff x="112294" y="943142"/>
            <a:chExt cx="10572115" cy="5810885"/>
          </a:xfrm>
        </p:grpSpPr>
        <p:sp>
          <p:nvSpPr>
            <p:cNvPr id="9" name="object 9"/>
            <p:cNvSpPr/>
            <p:nvPr/>
          </p:nvSpPr>
          <p:spPr>
            <a:xfrm>
              <a:off x="357372" y="943142"/>
              <a:ext cx="0" cy="5810885"/>
            </a:xfrm>
            <a:custGeom>
              <a:avLst/>
              <a:gdLst/>
              <a:ahLst/>
              <a:cxnLst/>
              <a:rect l="l" t="t" r="r" b="b"/>
              <a:pathLst>
                <a:path h="5810884">
                  <a:moveTo>
                    <a:pt x="0" y="0"/>
                  </a:moveTo>
                  <a:lnTo>
                    <a:pt x="1" y="5810582"/>
                  </a:lnTo>
                </a:path>
              </a:pathLst>
            </a:custGeom>
            <a:ln w="12700">
              <a:solidFill>
                <a:srgbClr val="00B0F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12294" y="6416839"/>
              <a:ext cx="10572115" cy="0"/>
            </a:xfrm>
            <a:custGeom>
              <a:avLst/>
              <a:gdLst/>
              <a:ahLst/>
              <a:cxnLst/>
              <a:rect l="l" t="t" r="r" b="b"/>
              <a:pathLst>
                <a:path w="10572115">
                  <a:moveTo>
                    <a:pt x="0" y="0"/>
                  </a:moveTo>
                  <a:lnTo>
                    <a:pt x="10571747" y="1"/>
                  </a:lnTo>
                </a:path>
              </a:pathLst>
            </a:custGeom>
            <a:ln w="12700">
              <a:solidFill>
                <a:srgbClr val="00B0F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70453" y="6231360"/>
              <a:ext cx="396240" cy="386080"/>
            </a:xfrm>
            <a:custGeom>
              <a:avLst/>
              <a:gdLst/>
              <a:ahLst/>
              <a:cxnLst/>
              <a:rect l="l" t="t" r="r" b="b"/>
              <a:pathLst>
                <a:path w="396240" h="386079">
                  <a:moveTo>
                    <a:pt x="197837" y="0"/>
                  </a:moveTo>
                  <a:lnTo>
                    <a:pt x="152475" y="5094"/>
                  </a:lnTo>
                  <a:lnTo>
                    <a:pt x="110833" y="19604"/>
                  </a:lnTo>
                  <a:lnTo>
                    <a:pt x="74100" y="42373"/>
                  </a:lnTo>
                  <a:lnTo>
                    <a:pt x="43462" y="72243"/>
                  </a:lnTo>
                  <a:lnTo>
                    <a:pt x="20108" y="108056"/>
                  </a:lnTo>
                  <a:lnTo>
                    <a:pt x="5225" y="148655"/>
                  </a:lnTo>
                  <a:lnTo>
                    <a:pt x="0" y="192881"/>
                  </a:lnTo>
                  <a:lnTo>
                    <a:pt x="5225" y="237107"/>
                  </a:lnTo>
                  <a:lnTo>
                    <a:pt x="20108" y="277705"/>
                  </a:lnTo>
                  <a:lnTo>
                    <a:pt x="43462" y="313518"/>
                  </a:lnTo>
                  <a:lnTo>
                    <a:pt x="74100" y="343388"/>
                  </a:lnTo>
                  <a:lnTo>
                    <a:pt x="110833" y="366157"/>
                  </a:lnTo>
                  <a:lnTo>
                    <a:pt x="152475" y="380668"/>
                  </a:lnTo>
                  <a:lnTo>
                    <a:pt x="197837" y="385762"/>
                  </a:lnTo>
                  <a:lnTo>
                    <a:pt x="243199" y="380668"/>
                  </a:lnTo>
                  <a:lnTo>
                    <a:pt x="284841" y="366157"/>
                  </a:lnTo>
                  <a:lnTo>
                    <a:pt x="321574" y="343388"/>
                  </a:lnTo>
                  <a:lnTo>
                    <a:pt x="352212" y="313518"/>
                  </a:lnTo>
                  <a:lnTo>
                    <a:pt x="375566" y="277705"/>
                  </a:lnTo>
                  <a:lnTo>
                    <a:pt x="390449" y="237107"/>
                  </a:lnTo>
                  <a:lnTo>
                    <a:pt x="395674" y="192881"/>
                  </a:lnTo>
                  <a:lnTo>
                    <a:pt x="390449" y="148655"/>
                  </a:lnTo>
                  <a:lnTo>
                    <a:pt x="375566" y="108056"/>
                  </a:lnTo>
                  <a:lnTo>
                    <a:pt x="352212" y="72243"/>
                  </a:lnTo>
                  <a:lnTo>
                    <a:pt x="321574" y="42373"/>
                  </a:lnTo>
                  <a:lnTo>
                    <a:pt x="284841" y="19604"/>
                  </a:lnTo>
                  <a:lnTo>
                    <a:pt x="243199" y="5094"/>
                  </a:lnTo>
                  <a:lnTo>
                    <a:pt x="197837" y="0"/>
                  </a:lnTo>
                  <a:close/>
                </a:path>
              </a:pathLst>
            </a:custGeom>
            <a:solidFill>
              <a:srgbClr val="00B0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380892" y="1210188"/>
              <a:ext cx="276225" cy="237490"/>
            </a:xfrm>
            <a:custGeom>
              <a:avLst/>
              <a:gdLst/>
              <a:ahLst/>
              <a:cxnLst/>
              <a:rect l="l" t="t" r="r" b="b"/>
              <a:pathLst>
                <a:path w="276225" h="237490">
                  <a:moveTo>
                    <a:pt x="137924" y="0"/>
                  </a:moveTo>
                  <a:lnTo>
                    <a:pt x="84238" y="9325"/>
                  </a:lnTo>
                  <a:lnTo>
                    <a:pt x="40397" y="34757"/>
                  </a:lnTo>
                  <a:lnTo>
                    <a:pt x="10838" y="72478"/>
                  </a:lnTo>
                  <a:lnTo>
                    <a:pt x="0" y="118671"/>
                  </a:lnTo>
                  <a:lnTo>
                    <a:pt x="10838" y="164863"/>
                  </a:lnTo>
                  <a:lnTo>
                    <a:pt x="40397" y="202583"/>
                  </a:lnTo>
                  <a:lnTo>
                    <a:pt x="84238" y="228015"/>
                  </a:lnTo>
                  <a:lnTo>
                    <a:pt x="137924" y="237341"/>
                  </a:lnTo>
                  <a:lnTo>
                    <a:pt x="191610" y="228015"/>
                  </a:lnTo>
                  <a:lnTo>
                    <a:pt x="235450" y="202583"/>
                  </a:lnTo>
                  <a:lnTo>
                    <a:pt x="265008" y="164863"/>
                  </a:lnTo>
                  <a:lnTo>
                    <a:pt x="275847" y="118671"/>
                  </a:lnTo>
                  <a:lnTo>
                    <a:pt x="265008" y="72478"/>
                  </a:lnTo>
                  <a:lnTo>
                    <a:pt x="235450" y="34757"/>
                  </a:lnTo>
                  <a:lnTo>
                    <a:pt x="191610" y="9325"/>
                  </a:lnTo>
                  <a:lnTo>
                    <a:pt x="1379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380892" y="1210188"/>
              <a:ext cx="276225" cy="237490"/>
            </a:xfrm>
            <a:custGeom>
              <a:avLst/>
              <a:gdLst/>
              <a:ahLst/>
              <a:cxnLst/>
              <a:rect l="l" t="t" r="r" b="b"/>
              <a:pathLst>
                <a:path w="276225" h="237490">
                  <a:moveTo>
                    <a:pt x="0" y="118671"/>
                  </a:moveTo>
                  <a:lnTo>
                    <a:pt x="10838" y="72478"/>
                  </a:lnTo>
                  <a:lnTo>
                    <a:pt x="40396" y="34757"/>
                  </a:lnTo>
                  <a:lnTo>
                    <a:pt x="84237" y="9325"/>
                  </a:lnTo>
                  <a:lnTo>
                    <a:pt x="137923" y="0"/>
                  </a:lnTo>
                  <a:lnTo>
                    <a:pt x="191609" y="9325"/>
                  </a:lnTo>
                  <a:lnTo>
                    <a:pt x="235450" y="34757"/>
                  </a:lnTo>
                  <a:lnTo>
                    <a:pt x="265008" y="72478"/>
                  </a:lnTo>
                  <a:lnTo>
                    <a:pt x="275847" y="118671"/>
                  </a:lnTo>
                  <a:lnTo>
                    <a:pt x="265008" y="164863"/>
                  </a:lnTo>
                  <a:lnTo>
                    <a:pt x="235450" y="202584"/>
                  </a:lnTo>
                  <a:lnTo>
                    <a:pt x="191609" y="228016"/>
                  </a:lnTo>
                  <a:lnTo>
                    <a:pt x="137923" y="237342"/>
                  </a:lnTo>
                  <a:lnTo>
                    <a:pt x="84237" y="228016"/>
                  </a:lnTo>
                  <a:lnTo>
                    <a:pt x="40396" y="202584"/>
                  </a:lnTo>
                  <a:lnTo>
                    <a:pt x="10838" y="164863"/>
                  </a:lnTo>
                  <a:lnTo>
                    <a:pt x="0" y="118671"/>
                  </a:lnTo>
                  <a:close/>
                </a:path>
              </a:pathLst>
            </a:custGeom>
            <a:ln w="12700">
              <a:solidFill>
                <a:srgbClr val="00B0F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380892" y="2798352"/>
              <a:ext cx="276225" cy="237490"/>
            </a:xfrm>
            <a:custGeom>
              <a:avLst/>
              <a:gdLst/>
              <a:ahLst/>
              <a:cxnLst/>
              <a:rect l="l" t="t" r="r" b="b"/>
              <a:pathLst>
                <a:path w="276225" h="237489">
                  <a:moveTo>
                    <a:pt x="137924" y="0"/>
                  </a:moveTo>
                  <a:lnTo>
                    <a:pt x="84238" y="9325"/>
                  </a:lnTo>
                  <a:lnTo>
                    <a:pt x="40397" y="34757"/>
                  </a:lnTo>
                  <a:lnTo>
                    <a:pt x="10838" y="72478"/>
                  </a:lnTo>
                  <a:lnTo>
                    <a:pt x="0" y="118670"/>
                  </a:lnTo>
                  <a:lnTo>
                    <a:pt x="10838" y="164862"/>
                  </a:lnTo>
                  <a:lnTo>
                    <a:pt x="40397" y="202583"/>
                  </a:lnTo>
                  <a:lnTo>
                    <a:pt x="84238" y="228015"/>
                  </a:lnTo>
                  <a:lnTo>
                    <a:pt x="137924" y="237341"/>
                  </a:lnTo>
                  <a:lnTo>
                    <a:pt x="191610" y="228015"/>
                  </a:lnTo>
                  <a:lnTo>
                    <a:pt x="235450" y="202583"/>
                  </a:lnTo>
                  <a:lnTo>
                    <a:pt x="265008" y="164862"/>
                  </a:lnTo>
                  <a:lnTo>
                    <a:pt x="275847" y="118670"/>
                  </a:lnTo>
                  <a:lnTo>
                    <a:pt x="265008" y="72478"/>
                  </a:lnTo>
                  <a:lnTo>
                    <a:pt x="235450" y="34757"/>
                  </a:lnTo>
                  <a:lnTo>
                    <a:pt x="191610" y="9325"/>
                  </a:lnTo>
                  <a:lnTo>
                    <a:pt x="1379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380892" y="2798352"/>
              <a:ext cx="276225" cy="237490"/>
            </a:xfrm>
            <a:custGeom>
              <a:avLst/>
              <a:gdLst/>
              <a:ahLst/>
              <a:cxnLst/>
              <a:rect l="l" t="t" r="r" b="b"/>
              <a:pathLst>
                <a:path w="276225" h="237489">
                  <a:moveTo>
                    <a:pt x="0" y="118671"/>
                  </a:moveTo>
                  <a:lnTo>
                    <a:pt x="10838" y="72478"/>
                  </a:lnTo>
                  <a:lnTo>
                    <a:pt x="40396" y="34757"/>
                  </a:lnTo>
                  <a:lnTo>
                    <a:pt x="84237" y="9325"/>
                  </a:lnTo>
                  <a:lnTo>
                    <a:pt x="137923" y="0"/>
                  </a:lnTo>
                  <a:lnTo>
                    <a:pt x="191609" y="9325"/>
                  </a:lnTo>
                  <a:lnTo>
                    <a:pt x="235450" y="34757"/>
                  </a:lnTo>
                  <a:lnTo>
                    <a:pt x="265008" y="72478"/>
                  </a:lnTo>
                  <a:lnTo>
                    <a:pt x="275847" y="118671"/>
                  </a:lnTo>
                  <a:lnTo>
                    <a:pt x="265008" y="164863"/>
                  </a:lnTo>
                  <a:lnTo>
                    <a:pt x="235450" y="202584"/>
                  </a:lnTo>
                  <a:lnTo>
                    <a:pt x="191609" y="228016"/>
                  </a:lnTo>
                  <a:lnTo>
                    <a:pt x="137923" y="237342"/>
                  </a:lnTo>
                  <a:lnTo>
                    <a:pt x="84237" y="228016"/>
                  </a:lnTo>
                  <a:lnTo>
                    <a:pt x="40396" y="202584"/>
                  </a:lnTo>
                  <a:lnTo>
                    <a:pt x="10838" y="164863"/>
                  </a:lnTo>
                  <a:lnTo>
                    <a:pt x="0" y="118671"/>
                  </a:lnTo>
                  <a:close/>
                </a:path>
              </a:pathLst>
            </a:custGeom>
            <a:ln w="12700">
              <a:solidFill>
                <a:srgbClr val="00B0F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396937" y="3776921"/>
              <a:ext cx="276225" cy="237490"/>
            </a:xfrm>
            <a:custGeom>
              <a:avLst/>
              <a:gdLst/>
              <a:ahLst/>
              <a:cxnLst/>
              <a:rect l="l" t="t" r="r" b="b"/>
              <a:pathLst>
                <a:path w="276225" h="237489">
                  <a:moveTo>
                    <a:pt x="137923" y="0"/>
                  </a:moveTo>
                  <a:lnTo>
                    <a:pt x="84237" y="9325"/>
                  </a:lnTo>
                  <a:lnTo>
                    <a:pt x="40396" y="34757"/>
                  </a:lnTo>
                  <a:lnTo>
                    <a:pt x="10838" y="72478"/>
                  </a:lnTo>
                  <a:lnTo>
                    <a:pt x="0" y="118670"/>
                  </a:lnTo>
                  <a:lnTo>
                    <a:pt x="10838" y="164862"/>
                  </a:lnTo>
                  <a:lnTo>
                    <a:pt x="40396" y="202583"/>
                  </a:lnTo>
                  <a:lnTo>
                    <a:pt x="84237" y="228015"/>
                  </a:lnTo>
                  <a:lnTo>
                    <a:pt x="137923" y="237341"/>
                  </a:lnTo>
                  <a:lnTo>
                    <a:pt x="191609" y="228015"/>
                  </a:lnTo>
                  <a:lnTo>
                    <a:pt x="235449" y="202583"/>
                  </a:lnTo>
                  <a:lnTo>
                    <a:pt x="265007" y="164862"/>
                  </a:lnTo>
                  <a:lnTo>
                    <a:pt x="275846" y="118670"/>
                  </a:lnTo>
                  <a:lnTo>
                    <a:pt x="265007" y="72478"/>
                  </a:lnTo>
                  <a:lnTo>
                    <a:pt x="235449" y="34757"/>
                  </a:lnTo>
                  <a:lnTo>
                    <a:pt x="191609" y="9325"/>
                  </a:lnTo>
                  <a:lnTo>
                    <a:pt x="13792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396937" y="3776921"/>
              <a:ext cx="276225" cy="237490"/>
            </a:xfrm>
            <a:custGeom>
              <a:avLst/>
              <a:gdLst/>
              <a:ahLst/>
              <a:cxnLst/>
              <a:rect l="l" t="t" r="r" b="b"/>
              <a:pathLst>
                <a:path w="276225" h="237489">
                  <a:moveTo>
                    <a:pt x="0" y="118671"/>
                  </a:moveTo>
                  <a:lnTo>
                    <a:pt x="10838" y="72478"/>
                  </a:lnTo>
                  <a:lnTo>
                    <a:pt x="40396" y="34757"/>
                  </a:lnTo>
                  <a:lnTo>
                    <a:pt x="84237" y="9325"/>
                  </a:lnTo>
                  <a:lnTo>
                    <a:pt x="137923" y="0"/>
                  </a:lnTo>
                  <a:lnTo>
                    <a:pt x="191609" y="9325"/>
                  </a:lnTo>
                  <a:lnTo>
                    <a:pt x="235450" y="34757"/>
                  </a:lnTo>
                  <a:lnTo>
                    <a:pt x="265008" y="72478"/>
                  </a:lnTo>
                  <a:lnTo>
                    <a:pt x="275847" y="118671"/>
                  </a:lnTo>
                  <a:lnTo>
                    <a:pt x="265008" y="164863"/>
                  </a:lnTo>
                  <a:lnTo>
                    <a:pt x="235450" y="202584"/>
                  </a:lnTo>
                  <a:lnTo>
                    <a:pt x="191609" y="228016"/>
                  </a:lnTo>
                  <a:lnTo>
                    <a:pt x="137923" y="237342"/>
                  </a:lnTo>
                  <a:lnTo>
                    <a:pt x="84237" y="228016"/>
                  </a:lnTo>
                  <a:lnTo>
                    <a:pt x="40396" y="202584"/>
                  </a:lnTo>
                  <a:lnTo>
                    <a:pt x="10838" y="164863"/>
                  </a:lnTo>
                  <a:lnTo>
                    <a:pt x="0" y="118671"/>
                  </a:lnTo>
                  <a:close/>
                </a:path>
              </a:pathLst>
            </a:custGeom>
            <a:ln w="12700">
              <a:solidFill>
                <a:srgbClr val="00B0F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396934" y="4530901"/>
              <a:ext cx="276225" cy="237490"/>
            </a:xfrm>
            <a:custGeom>
              <a:avLst/>
              <a:gdLst/>
              <a:ahLst/>
              <a:cxnLst/>
              <a:rect l="l" t="t" r="r" b="b"/>
              <a:pathLst>
                <a:path w="276225" h="237489">
                  <a:moveTo>
                    <a:pt x="137923" y="0"/>
                  </a:moveTo>
                  <a:lnTo>
                    <a:pt x="84237" y="9325"/>
                  </a:lnTo>
                  <a:lnTo>
                    <a:pt x="40396" y="34757"/>
                  </a:lnTo>
                  <a:lnTo>
                    <a:pt x="10838" y="72478"/>
                  </a:lnTo>
                  <a:lnTo>
                    <a:pt x="0" y="118671"/>
                  </a:lnTo>
                  <a:lnTo>
                    <a:pt x="10838" y="164863"/>
                  </a:lnTo>
                  <a:lnTo>
                    <a:pt x="40396" y="202584"/>
                  </a:lnTo>
                  <a:lnTo>
                    <a:pt x="84237" y="228016"/>
                  </a:lnTo>
                  <a:lnTo>
                    <a:pt x="137923" y="237342"/>
                  </a:lnTo>
                  <a:lnTo>
                    <a:pt x="191609" y="228016"/>
                  </a:lnTo>
                  <a:lnTo>
                    <a:pt x="235449" y="202584"/>
                  </a:lnTo>
                  <a:lnTo>
                    <a:pt x="265007" y="164863"/>
                  </a:lnTo>
                  <a:lnTo>
                    <a:pt x="275846" y="118671"/>
                  </a:lnTo>
                  <a:lnTo>
                    <a:pt x="265007" y="72478"/>
                  </a:lnTo>
                  <a:lnTo>
                    <a:pt x="235449" y="34757"/>
                  </a:lnTo>
                  <a:lnTo>
                    <a:pt x="191609" y="9325"/>
                  </a:lnTo>
                  <a:lnTo>
                    <a:pt x="13792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396934" y="4530901"/>
              <a:ext cx="276225" cy="237490"/>
            </a:xfrm>
            <a:custGeom>
              <a:avLst/>
              <a:gdLst/>
              <a:ahLst/>
              <a:cxnLst/>
              <a:rect l="l" t="t" r="r" b="b"/>
              <a:pathLst>
                <a:path w="276225" h="237489">
                  <a:moveTo>
                    <a:pt x="0" y="118671"/>
                  </a:moveTo>
                  <a:lnTo>
                    <a:pt x="10838" y="72478"/>
                  </a:lnTo>
                  <a:lnTo>
                    <a:pt x="40396" y="34757"/>
                  </a:lnTo>
                  <a:lnTo>
                    <a:pt x="84237" y="9325"/>
                  </a:lnTo>
                  <a:lnTo>
                    <a:pt x="137923" y="0"/>
                  </a:lnTo>
                  <a:lnTo>
                    <a:pt x="191609" y="9325"/>
                  </a:lnTo>
                  <a:lnTo>
                    <a:pt x="235450" y="34757"/>
                  </a:lnTo>
                  <a:lnTo>
                    <a:pt x="265008" y="72478"/>
                  </a:lnTo>
                  <a:lnTo>
                    <a:pt x="275847" y="118671"/>
                  </a:lnTo>
                  <a:lnTo>
                    <a:pt x="265008" y="164863"/>
                  </a:lnTo>
                  <a:lnTo>
                    <a:pt x="235450" y="202584"/>
                  </a:lnTo>
                  <a:lnTo>
                    <a:pt x="191609" y="228016"/>
                  </a:lnTo>
                  <a:lnTo>
                    <a:pt x="137923" y="237342"/>
                  </a:lnTo>
                  <a:lnTo>
                    <a:pt x="84237" y="228016"/>
                  </a:lnTo>
                  <a:lnTo>
                    <a:pt x="40396" y="202584"/>
                  </a:lnTo>
                  <a:lnTo>
                    <a:pt x="10838" y="164863"/>
                  </a:lnTo>
                  <a:lnTo>
                    <a:pt x="0" y="118671"/>
                  </a:lnTo>
                  <a:close/>
                </a:path>
              </a:pathLst>
            </a:custGeom>
            <a:ln w="12700">
              <a:solidFill>
                <a:srgbClr val="00B0F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372873" y="1940100"/>
              <a:ext cx="276225" cy="237490"/>
            </a:xfrm>
            <a:custGeom>
              <a:avLst/>
              <a:gdLst/>
              <a:ahLst/>
              <a:cxnLst/>
              <a:rect l="l" t="t" r="r" b="b"/>
              <a:pathLst>
                <a:path w="276225" h="237489">
                  <a:moveTo>
                    <a:pt x="137923" y="0"/>
                  </a:moveTo>
                  <a:lnTo>
                    <a:pt x="84237" y="9325"/>
                  </a:lnTo>
                  <a:lnTo>
                    <a:pt x="40396" y="34757"/>
                  </a:lnTo>
                  <a:lnTo>
                    <a:pt x="10838" y="72478"/>
                  </a:lnTo>
                  <a:lnTo>
                    <a:pt x="0" y="118670"/>
                  </a:lnTo>
                  <a:lnTo>
                    <a:pt x="10838" y="164862"/>
                  </a:lnTo>
                  <a:lnTo>
                    <a:pt x="40396" y="202583"/>
                  </a:lnTo>
                  <a:lnTo>
                    <a:pt x="84237" y="228015"/>
                  </a:lnTo>
                  <a:lnTo>
                    <a:pt x="137923" y="237341"/>
                  </a:lnTo>
                  <a:lnTo>
                    <a:pt x="191609" y="228015"/>
                  </a:lnTo>
                  <a:lnTo>
                    <a:pt x="235449" y="202583"/>
                  </a:lnTo>
                  <a:lnTo>
                    <a:pt x="265007" y="164862"/>
                  </a:lnTo>
                  <a:lnTo>
                    <a:pt x="275846" y="118670"/>
                  </a:lnTo>
                  <a:lnTo>
                    <a:pt x="265007" y="72478"/>
                  </a:lnTo>
                  <a:lnTo>
                    <a:pt x="235449" y="34757"/>
                  </a:lnTo>
                  <a:lnTo>
                    <a:pt x="191609" y="9325"/>
                  </a:lnTo>
                  <a:lnTo>
                    <a:pt x="13792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372873" y="1940100"/>
              <a:ext cx="276225" cy="237490"/>
            </a:xfrm>
            <a:custGeom>
              <a:avLst/>
              <a:gdLst/>
              <a:ahLst/>
              <a:cxnLst/>
              <a:rect l="l" t="t" r="r" b="b"/>
              <a:pathLst>
                <a:path w="276225" h="237489">
                  <a:moveTo>
                    <a:pt x="0" y="118671"/>
                  </a:moveTo>
                  <a:lnTo>
                    <a:pt x="10838" y="72478"/>
                  </a:lnTo>
                  <a:lnTo>
                    <a:pt x="40396" y="34757"/>
                  </a:lnTo>
                  <a:lnTo>
                    <a:pt x="84237" y="9325"/>
                  </a:lnTo>
                  <a:lnTo>
                    <a:pt x="137923" y="0"/>
                  </a:lnTo>
                  <a:lnTo>
                    <a:pt x="191609" y="9325"/>
                  </a:lnTo>
                  <a:lnTo>
                    <a:pt x="235450" y="34757"/>
                  </a:lnTo>
                  <a:lnTo>
                    <a:pt x="265008" y="72478"/>
                  </a:lnTo>
                  <a:lnTo>
                    <a:pt x="275847" y="118671"/>
                  </a:lnTo>
                  <a:lnTo>
                    <a:pt x="265008" y="164863"/>
                  </a:lnTo>
                  <a:lnTo>
                    <a:pt x="235450" y="202584"/>
                  </a:lnTo>
                  <a:lnTo>
                    <a:pt x="191609" y="228016"/>
                  </a:lnTo>
                  <a:lnTo>
                    <a:pt x="137923" y="237342"/>
                  </a:lnTo>
                  <a:lnTo>
                    <a:pt x="84237" y="228016"/>
                  </a:lnTo>
                  <a:lnTo>
                    <a:pt x="40396" y="202584"/>
                  </a:lnTo>
                  <a:lnTo>
                    <a:pt x="10838" y="164863"/>
                  </a:lnTo>
                  <a:lnTo>
                    <a:pt x="0" y="118671"/>
                  </a:lnTo>
                  <a:close/>
                </a:path>
              </a:pathLst>
            </a:custGeom>
            <a:ln w="12700">
              <a:solidFill>
                <a:srgbClr val="00B0F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86576" y="1509104"/>
              <a:ext cx="323850" cy="0"/>
            </a:xfrm>
            <a:custGeom>
              <a:avLst/>
              <a:gdLst/>
              <a:ahLst/>
              <a:cxnLst/>
              <a:rect l="l" t="t" r="r" b="b"/>
              <a:pathLst>
                <a:path w="323850">
                  <a:moveTo>
                    <a:pt x="0" y="0"/>
                  </a:moveTo>
                  <a:lnTo>
                    <a:pt x="323371" y="1"/>
                  </a:lnTo>
                </a:path>
              </a:pathLst>
            </a:custGeom>
            <a:ln w="12700">
              <a:solidFill>
                <a:srgbClr val="00B0F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81811" y="1775807"/>
              <a:ext cx="323850" cy="0"/>
            </a:xfrm>
            <a:custGeom>
              <a:avLst/>
              <a:gdLst/>
              <a:ahLst/>
              <a:cxnLst/>
              <a:rect l="l" t="t" r="r" b="b"/>
              <a:pathLst>
                <a:path w="323850">
                  <a:moveTo>
                    <a:pt x="0" y="0"/>
                  </a:moveTo>
                  <a:lnTo>
                    <a:pt x="323371" y="1"/>
                  </a:lnTo>
                </a:path>
              </a:pathLst>
            </a:custGeom>
            <a:ln w="12700">
              <a:solidFill>
                <a:srgbClr val="00B0F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05618" y="2013934"/>
              <a:ext cx="323850" cy="0"/>
            </a:xfrm>
            <a:custGeom>
              <a:avLst/>
              <a:gdLst/>
              <a:ahLst/>
              <a:cxnLst/>
              <a:rect l="l" t="t" r="r" b="b"/>
              <a:pathLst>
                <a:path w="323850">
                  <a:moveTo>
                    <a:pt x="0" y="0"/>
                  </a:moveTo>
                  <a:lnTo>
                    <a:pt x="323371" y="1"/>
                  </a:lnTo>
                </a:path>
              </a:pathLst>
            </a:custGeom>
            <a:ln w="12700">
              <a:solidFill>
                <a:srgbClr val="00B0F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00861" y="2252064"/>
              <a:ext cx="323850" cy="0"/>
            </a:xfrm>
            <a:custGeom>
              <a:avLst/>
              <a:gdLst/>
              <a:ahLst/>
              <a:cxnLst/>
              <a:rect l="l" t="t" r="r" b="b"/>
              <a:pathLst>
                <a:path w="323850">
                  <a:moveTo>
                    <a:pt x="0" y="0"/>
                  </a:moveTo>
                  <a:lnTo>
                    <a:pt x="323371" y="1"/>
                  </a:lnTo>
                </a:path>
              </a:pathLst>
            </a:custGeom>
            <a:ln w="12700">
              <a:solidFill>
                <a:srgbClr val="00B0F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96097" y="2504475"/>
              <a:ext cx="323850" cy="0"/>
            </a:xfrm>
            <a:custGeom>
              <a:avLst/>
              <a:gdLst/>
              <a:ahLst/>
              <a:cxnLst/>
              <a:rect l="l" t="t" r="r" b="b"/>
              <a:pathLst>
                <a:path w="323850">
                  <a:moveTo>
                    <a:pt x="0" y="0"/>
                  </a:moveTo>
                  <a:lnTo>
                    <a:pt x="323371" y="1"/>
                  </a:lnTo>
                </a:path>
              </a:pathLst>
            </a:custGeom>
            <a:ln w="12700">
              <a:solidFill>
                <a:srgbClr val="00B0F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7971453" y="3735323"/>
            <a:ext cx="423989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УЧЕБНЫЙ</a:t>
            </a:r>
            <a:r>
              <a:rPr sz="1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ЦЕНТР,</a:t>
            </a:r>
            <a:r>
              <a:rPr sz="1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СОБСТВЕННАЯ</a:t>
            </a:r>
            <a:r>
              <a:rPr sz="1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ПРОГРАММА</a:t>
            </a:r>
            <a:r>
              <a:rPr sz="1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ОБУЧЕНИ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971453" y="3951732"/>
            <a:ext cx="298069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СВИДЕТЕЛЬСТВО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 О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ПРОФ.ПОДГОТОВКЕ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979475" y="4497323"/>
            <a:ext cx="3563620" cy="45529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75"/>
              </a:spcBef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РЕШЕНИЕ</a:t>
            </a:r>
            <a:r>
              <a:rPr sz="1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СТАНДАРТНЫХ</a:t>
            </a:r>
            <a:r>
              <a:rPr sz="1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ЗАДАЧ,</a:t>
            </a:r>
            <a:r>
              <a:rPr sz="1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СОЦИАЛЬНО- ЭКОНОМИЧЕСКИЕ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ЭФФЕКТЫ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923329" y="1184147"/>
            <a:ext cx="3848735" cy="22840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ПРАКТИЧЕСКИЙ</a:t>
            </a:r>
            <a:r>
              <a:rPr sz="1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ОПЫТ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РЕШЕНИЯ</a:t>
            </a:r>
            <a:r>
              <a:rPr sz="1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ЗАДАЧ</a:t>
            </a:r>
            <a:endParaRPr sz="1400">
              <a:latin typeface="Calibri"/>
              <a:cs typeface="Calibri"/>
            </a:endParaRPr>
          </a:p>
          <a:p>
            <a:pPr marL="105410" indent="-92710">
              <a:lnSpc>
                <a:spcPct val="100000"/>
              </a:lnSpc>
              <a:spcBef>
                <a:spcPts val="25"/>
              </a:spcBef>
              <a:buChar char="-"/>
              <a:tabLst>
                <a:tab pos="105410" algn="l"/>
              </a:tabLst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ПРИ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СТРОИТЕЛЬСТВЕ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ДОРОГ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ТЕПЛОВЫХ</a:t>
            </a:r>
            <a:r>
              <a:rPr sz="1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СЕТЕЙ</a:t>
            </a:r>
            <a:endParaRPr sz="1400">
              <a:latin typeface="Calibri"/>
              <a:cs typeface="Calibri"/>
            </a:endParaRPr>
          </a:p>
          <a:p>
            <a:pPr marL="105410" indent="-92710">
              <a:lnSpc>
                <a:spcPct val="100000"/>
              </a:lnSpc>
              <a:spcBef>
                <a:spcPts val="20"/>
              </a:spcBef>
              <a:buChar char="-"/>
              <a:tabLst>
                <a:tab pos="105410" algn="l"/>
              </a:tabLst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ПРИ</a:t>
            </a:r>
            <a:r>
              <a:rPr sz="1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ОБРАЩЕНИИ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ТБО</a:t>
            </a:r>
            <a:r>
              <a:rPr sz="1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 ТКО</a:t>
            </a:r>
            <a:endParaRPr sz="1400">
              <a:latin typeface="Calibri"/>
              <a:cs typeface="Calibri"/>
            </a:endParaRPr>
          </a:p>
          <a:p>
            <a:pPr marL="105410" indent="-92710">
              <a:lnSpc>
                <a:spcPts val="1645"/>
              </a:lnSpc>
              <a:spcBef>
                <a:spcPts val="25"/>
              </a:spcBef>
              <a:buChar char="-"/>
              <a:tabLst>
                <a:tab pos="105410" algn="l"/>
              </a:tabLst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НЕФТЕГАЗОВОЙ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ОТРАСЛИ</a:t>
            </a:r>
            <a:endParaRPr sz="1400">
              <a:latin typeface="Calibri"/>
              <a:cs typeface="Calibri"/>
            </a:endParaRPr>
          </a:p>
          <a:p>
            <a:pPr marL="105410" indent="-92710">
              <a:lnSpc>
                <a:spcPts val="1645"/>
              </a:lnSpc>
              <a:buChar char="-"/>
              <a:tabLst>
                <a:tab pos="105410" algn="l"/>
              </a:tabLst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СЕЛЬСКОМ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ХОЗЯЙСТВЕ</a:t>
            </a:r>
            <a:endParaRPr sz="1400">
              <a:latin typeface="Calibri"/>
              <a:cs typeface="Calibri"/>
            </a:endParaRPr>
          </a:p>
          <a:p>
            <a:pPr marL="105410" indent="-92710">
              <a:lnSpc>
                <a:spcPct val="100000"/>
              </a:lnSpc>
              <a:buChar char="-"/>
              <a:tabLst>
                <a:tab pos="105410" algn="l"/>
              </a:tabLst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ЗА</a:t>
            </a:r>
            <a:r>
              <a:rPr sz="1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ЛЕСНЫМИ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РЕСУРСАМИ</a:t>
            </a:r>
            <a:endParaRPr sz="1400">
              <a:latin typeface="Calibri"/>
              <a:cs typeface="Calibri"/>
            </a:endParaRPr>
          </a:p>
          <a:p>
            <a:pPr marL="105410" indent="-92710">
              <a:lnSpc>
                <a:spcPct val="100000"/>
              </a:lnSpc>
              <a:spcBef>
                <a:spcPts val="25"/>
              </a:spcBef>
              <a:buChar char="-"/>
              <a:tabLst>
                <a:tab pos="105410" algn="l"/>
              </a:tabLst>
            </a:pP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ЛЭП</a:t>
            </a:r>
            <a:endParaRPr sz="1400">
              <a:latin typeface="Calibri"/>
              <a:cs typeface="Calibri"/>
            </a:endParaRPr>
          </a:p>
          <a:p>
            <a:pPr marL="20320" marR="5080" algn="just">
              <a:lnSpc>
                <a:spcPct val="101400"/>
              </a:lnSpc>
              <a:spcBef>
                <a:spcPts val="890"/>
              </a:spcBef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ОКАЗАНИЕ</a:t>
            </a:r>
            <a:r>
              <a:rPr sz="1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ПОМОЩИ</a:t>
            </a:r>
            <a:r>
              <a:rPr sz="1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ОТРАСЛЕВЫМ</a:t>
            </a:r>
            <a:r>
              <a:rPr sz="1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КОМПАНИЯМ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РЕГИОНА,</a:t>
            </a:r>
            <a:r>
              <a:rPr sz="1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ФОРМИРОВАНИЕ</a:t>
            </a:r>
            <a:r>
              <a:rPr sz="1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ЦЕНТРА</a:t>
            </a:r>
            <a:r>
              <a:rPr sz="1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УПРАВЛЕНИЯ 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ПОЛЕТАМИ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БВС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0235" rIns="0" bIns="0" rtlCol="0">
            <a:spAutoFit/>
          </a:bodyPr>
          <a:lstStyle/>
          <a:p>
            <a:pPr marL="135890">
              <a:lnSpc>
                <a:spcPct val="100000"/>
              </a:lnSpc>
              <a:spcBef>
                <a:spcPts val="100"/>
              </a:spcBef>
            </a:pPr>
            <a:r>
              <a:rPr spc="-70" dirty="0">
                <a:solidFill>
                  <a:srgbClr val="2D393E"/>
                </a:solidFill>
              </a:rPr>
              <a:t>ОБРАЗОВАНИЕ,</a:t>
            </a:r>
            <a:r>
              <a:rPr spc="-35" dirty="0">
                <a:solidFill>
                  <a:srgbClr val="2D393E"/>
                </a:solidFill>
              </a:rPr>
              <a:t> </a:t>
            </a:r>
            <a:r>
              <a:rPr spc="-80" dirty="0">
                <a:solidFill>
                  <a:srgbClr val="2D393E"/>
                </a:solidFill>
              </a:rPr>
              <a:t>МЕТОДОЛОГИЧЕСКОЕ</a:t>
            </a:r>
            <a:r>
              <a:rPr spc="-30" dirty="0">
                <a:solidFill>
                  <a:srgbClr val="2D393E"/>
                </a:solidFill>
              </a:rPr>
              <a:t> </a:t>
            </a:r>
            <a:r>
              <a:rPr dirty="0">
                <a:solidFill>
                  <a:srgbClr val="2D393E"/>
                </a:solidFill>
              </a:rPr>
              <a:t>И</a:t>
            </a:r>
            <a:r>
              <a:rPr spc="-35" dirty="0">
                <a:solidFill>
                  <a:srgbClr val="2D393E"/>
                </a:solidFill>
              </a:rPr>
              <a:t> </a:t>
            </a:r>
            <a:r>
              <a:rPr spc="-70" dirty="0">
                <a:solidFill>
                  <a:srgbClr val="2D393E"/>
                </a:solidFill>
              </a:rPr>
              <a:t>НАУЧНОЕ</a:t>
            </a:r>
            <a:r>
              <a:rPr spc="-30" dirty="0">
                <a:solidFill>
                  <a:srgbClr val="2D393E"/>
                </a:solidFill>
              </a:rPr>
              <a:t> </a:t>
            </a:r>
            <a:r>
              <a:rPr spc="-65" dirty="0">
                <a:solidFill>
                  <a:srgbClr val="2D393E"/>
                </a:solidFill>
              </a:rPr>
              <a:t>СОПРОВОЖДЕНИЕ,</a:t>
            </a:r>
            <a:r>
              <a:rPr spc="-35" dirty="0">
                <a:solidFill>
                  <a:srgbClr val="2D393E"/>
                </a:solidFill>
              </a:rPr>
              <a:t> </a:t>
            </a:r>
            <a:r>
              <a:rPr spc="-75" dirty="0">
                <a:solidFill>
                  <a:srgbClr val="2D393E"/>
                </a:solidFill>
              </a:rPr>
              <a:t>ПЕРЕПОДГОТОВКА</a:t>
            </a:r>
            <a:r>
              <a:rPr spc="-40" dirty="0">
                <a:solidFill>
                  <a:srgbClr val="2D393E"/>
                </a:solidFill>
              </a:rPr>
              <a:t> </a:t>
            </a:r>
            <a:r>
              <a:rPr spc="-10" dirty="0">
                <a:solidFill>
                  <a:srgbClr val="2D393E"/>
                </a:solidFill>
              </a:rPr>
              <a:t>КАДРОВ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5984259"/>
            <a:ext cx="12192000" cy="857885"/>
          </a:xfrm>
          <a:custGeom>
            <a:avLst/>
            <a:gdLst/>
            <a:ahLst/>
            <a:cxnLst/>
            <a:rect l="l" t="t" r="r" b="b"/>
            <a:pathLst>
              <a:path w="12192000" h="857884">
                <a:moveTo>
                  <a:pt x="0" y="0"/>
                </a:moveTo>
                <a:lnTo>
                  <a:pt x="0" y="857261"/>
                </a:lnTo>
                <a:lnTo>
                  <a:pt x="12192000" y="857261"/>
                </a:lnTo>
                <a:lnTo>
                  <a:pt x="12192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6262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902939" y="6317996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12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13706" y="1318259"/>
            <a:ext cx="3029585" cy="45529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75"/>
              </a:spcBef>
            </a:pPr>
            <a:r>
              <a:rPr sz="1400" spc="-20" dirty="0">
                <a:solidFill>
                  <a:srgbClr val="2D393E"/>
                </a:solidFill>
                <a:latin typeface="Calibri"/>
                <a:cs typeface="Calibri"/>
              </a:rPr>
              <a:t>ПРЕДОСТАВЛЕНИЕ</a:t>
            </a:r>
            <a:r>
              <a:rPr sz="1400" spc="-15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D393E"/>
                </a:solidFill>
                <a:latin typeface="Calibri"/>
                <a:cs typeface="Calibri"/>
              </a:rPr>
              <a:t>ОНЛАЙН</a:t>
            </a:r>
            <a:r>
              <a:rPr sz="1400" spc="-15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D393E"/>
                </a:solidFill>
                <a:latin typeface="Calibri"/>
                <a:cs typeface="Calibri"/>
              </a:rPr>
              <a:t>КУРСОВ</a:t>
            </a:r>
            <a:r>
              <a:rPr sz="1400" spc="-15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400" spc="-25" dirty="0">
                <a:solidFill>
                  <a:srgbClr val="2D393E"/>
                </a:solidFill>
                <a:latin typeface="Calibri"/>
                <a:cs typeface="Calibri"/>
              </a:rPr>
              <a:t>ПО </a:t>
            </a:r>
            <a:r>
              <a:rPr sz="1400" spc="-20" dirty="0">
                <a:solidFill>
                  <a:srgbClr val="2D393E"/>
                </a:solidFill>
                <a:latin typeface="Calibri"/>
                <a:cs typeface="Calibri"/>
              </a:rPr>
              <a:t>ПЕРЕПОДГОТОВКЕ</a:t>
            </a:r>
            <a:r>
              <a:rPr sz="1400" spc="25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2D393E"/>
                </a:solidFill>
                <a:latin typeface="Calibri"/>
                <a:cs typeface="Calibri"/>
              </a:rPr>
              <a:t>СПЕЦИАЛИСТОВ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08938" y="2034540"/>
            <a:ext cx="3533775" cy="67183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75"/>
              </a:spcBef>
            </a:pPr>
            <a:r>
              <a:rPr sz="1400" spc="-10" dirty="0">
                <a:solidFill>
                  <a:srgbClr val="2D393E"/>
                </a:solidFill>
                <a:latin typeface="Calibri"/>
                <a:cs typeface="Calibri"/>
              </a:rPr>
              <a:t>КОМПЛЕКСНАЯ</a:t>
            </a:r>
            <a:r>
              <a:rPr sz="1400" spc="-40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2D393E"/>
                </a:solidFill>
                <a:latin typeface="Calibri"/>
                <a:cs typeface="Calibri"/>
              </a:rPr>
              <a:t>ПОДГОТОВКА</a:t>
            </a:r>
            <a:r>
              <a:rPr sz="1400" spc="-40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2D393E"/>
                </a:solidFill>
                <a:latin typeface="Calibri"/>
                <a:cs typeface="Calibri"/>
              </a:rPr>
              <a:t>СПЕЦИАЛИСТОВ </a:t>
            </a:r>
            <a:r>
              <a:rPr sz="1400" dirty="0">
                <a:solidFill>
                  <a:srgbClr val="2D393E"/>
                </a:solidFill>
                <a:latin typeface="Calibri"/>
                <a:cs typeface="Calibri"/>
              </a:rPr>
              <a:t>С</a:t>
            </a:r>
            <a:r>
              <a:rPr sz="1400" spc="-5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2D393E"/>
                </a:solidFill>
                <a:latin typeface="Calibri"/>
                <a:cs typeface="Calibri"/>
              </a:rPr>
              <a:t>ПОСТРОЕНИЕМ</a:t>
            </a:r>
            <a:r>
              <a:rPr sz="1400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2D393E"/>
                </a:solidFill>
                <a:latin typeface="Calibri"/>
                <a:cs typeface="Calibri"/>
              </a:rPr>
              <a:t>МЕТОДОЛОГИИ РЕГИОНАЛЬНОГО</a:t>
            </a:r>
            <a:r>
              <a:rPr sz="1400" spc="10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2D393E"/>
                </a:solidFill>
                <a:latin typeface="Calibri"/>
                <a:cs typeface="Calibri"/>
              </a:rPr>
              <a:t>РАЗВИТИЯ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08941" y="3771900"/>
            <a:ext cx="2710180" cy="66865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0699"/>
              </a:lnSpc>
              <a:spcBef>
                <a:spcPts val="85"/>
              </a:spcBef>
            </a:pPr>
            <a:r>
              <a:rPr sz="1400" spc="-20" dirty="0">
                <a:solidFill>
                  <a:srgbClr val="2D393E"/>
                </a:solidFill>
                <a:latin typeface="Calibri"/>
                <a:cs typeface="Calibri"/>
              </a:rPr>
              <a:t>ОРГАНИЗАЦИЯ</a:t>
            </a:r>
            <a:r>
              <a:rPr sz="1400" spc="5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2D393E"/>
                </a:solidFill>
                <a:latin typeface="Calibri"/>
                <a:cs typeface="Calibri"/>
              </a:rPr>
              <a:t>ПИЛОТНОЙ</a:t>
            </a:r>
            <a:r>
              <a:rPr sz="1400" spc="15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2D393E"/>
                </a:solidFill>
                <a:latin typeface="Calibri"/>
                <a:cs typeface="Calibri"/>
              </a:rPr>
              <a:t>ЗОНЫ </a:t>
            </a:r>
            <a:r>
              <a:rPr sz="1400" spc="-35" dirty="0">
                <a:solidFill>
                  <a:srgbClr val="2D393E"/>
                </a:solidFill>
                <a:latin typeface="Calibri"/>
                <a:cs typeface="Calibri"/>
              </a:rPr>
              <a:t>ЭКСПЛУАТАЦИИ</a:t>
            </a:r>
            <a:r>
              <a:rPr sz="1400" spc="-5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D393E"/>
                </a:solidFill>
                <a:latin typeface="Calibri"/>
                <a:cs typeface="Calibri"/>
              </a:rPr>
              <a:t>И </a:t>
            </a:r>
            <a:r>
              <a:rPr sz="1400" spc="-10" dirty="0">
                <a:solidFill>
                  <a:srgbClr val="2D393E"/>
                </a:solidFill>
                <a:latin typeface="Calibri"/>
                <a:cs typeface="Calibri"/>
              </a:rPr>
              <a:t>ДЕМОНСТРАЦИИ </a:t>
            </a:r>
            <a:r>
              <a:rPr sz="1400" spc="-20" dirty="0">
                <a:solidFill>
                  <a:srgbClr val="2D393E"/>
                </a:solidFill>
                <a:latin typeface="Calibri"/>
                <a:cs typeface="Calibri"/>
              </a:rPr>
              <a:t>ПРАКТИЧЕСКИХ</a:t>
            </a:r>
            <a:r>
              <a:rPr sz="1400" spc="25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2D393E"/>
                </a:solidFill>
                <a:latin typeface="Calibri"/>
                <a:cs typeface="Calibri"/>
              </a:rPr>
              <a:t>РЕЗУЛЬТАТОВ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08940" y="4710684"/>
            <a:ext cx="3936365" cy="45529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75"/>
              </a:spcBef>
            </a:pPr>
            <a:r>
              <a:rPr sz="1400" spc="-10" dirty="0">
                <a:solidFill>
                  <a:srgbClr val="2D393E"/>
                </a:solidFill>
                <a:latin typeface="Calibri"/>
                <a:cs typeface="Calibri"/>
              </a:rPr>
              <a:t>ПРИВЛЕЧЕНИЕ</a:t>
            </a:r>
            <a:r>
              <a:rPr sz="1400" spc="-5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2D393E"/>
                </a:solidFill>
                <a:latin typeface="Calibri"/>
                <a:cs typeface="Calibri"/>
              </a:rPr>
              <a:t>ФИНАНСИРОВАНИЯ</a:t>
            </a:r>
            <a:r>
              <a:rPr sz="1400" spc="-5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D393E"/>
                </a:solidFill>
                <a:latin typeface="Calibri"/>
                <a:cs typeface="Calibri"/>
              </a:rPr>
              <a:t>В </a:t>
            </a:r>
            <a:r>
              <a:rPr sz="1400" spc="-10" dirty="0">
                <a:solidFill>
                  <a:srgbClr val="2D393E"/>
                </a:solidFill>
                <a:latin typeface="Calibri"/>
                <a:cs typeface="Calibri"/>
              </a:rPr>
              <a:t>РАЗВИТИЕ </a:t>
            </a:r>
            <a:r>
              <a:rPr sz="1400" spc="-25" dirty="0">
                <a:solidFill>
                  <a:srgbClr val="2D393E"/>
                </a:solidFill>
                <a:latin typeface="Calibri"/>
                <a:cs typeface="Calibri"/>
              </a:rPr>
              <a:t>ОТРАСЛЕВЫХ</a:t>
            </a:r>
            <a:r>
              <a:rPr sz="1400" spc="10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2D393E"/>
                </a:solidFill>
                <a:latin typeface="Calibri"/>
                <a:cs typeface="Calibri"/>
              </a:rPr>
              <a:t>СЕГМЕНТОВ</a:t>
            </a:r>
            <a:r>
              <a:rPr sz="1400" spc="20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2D393E"/>
                </a:solidFill>
                <a:latin typeface="Calibri"/>
                <a:cs typeface="Calibri"/>
              </a:rPr>
              <a:t>РЕГИОНАЛЬНЫХ</a:t>
            </a:r>
            <a:r>
              <a:rPr sz="1400" spc="10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2D393E"/>
                </a:solidFill>
                <a:latin typeface="Calibri"/>
                <a:cs typeface="Calibri"/>
              </a:rPr>
              <a:t>РЫНКОВ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08942" y="2982467"/>
            <a:ext cx="3277235" cy="45529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75"/>
              </a:spcBef>
            </a:pPr>
            <a:r>
              <a:rPr sz="1400" spc="-20" dirty="0">
                <a:solidFill>
                  <a:srgbClr val="2D393E"/>
                </a:solidFill>
                <a:latin typeface="Calibri"/>
                <a:cs typeface="Calibri"/>
              </a:rPr>
              <a:t>ОРГАНИЗАЦИЯ</a:t>
            </a:r>
            <a:r>
              <a:rPr sz="1400" spc="-15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2D393E"/>
                </a:solidFill>
                <a:latin typeface="Calibri"/>
                <a:cs typeface="Calibri"/>
              </a:rPr>
              <a:t>ДЕМОНСТРАЦИОННЫХ</a:t>
            </a:r>
            <a:r>
              <a:rPr sz="1400" spc="-15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400" spc="-25" dirty="0">
                <a:solidFill>
                  <a:srgbClr val="2D393E"/>
                </a:solidFill>
                <a:latin typeface="Calibri"/>
                <a:cs typeface="Calibri"/>
              </a:rPr>
              <a:t>ЗОН </a:t>
            </a:r>
            <a:r>
              <a:rPr sz="1400" spc="-20" dirty="0">
                <a:solidFill>
                  <a:srgbClr val="2D393E"/>
                </a:solidFill>
                <a:latin typeface="Calibri"/>
                <a:cs typeface="Calibri"/>
              </a:rPr>
              <a:t>ПРАКТИЧЕСКОЙ</a:t>
            </a:r>
            <a:r>
              <a:rPr sz="1400" spc="20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2D393E"/>
                </a:solidFill>
                <a:latin typeface="Calibri"/>
                <a:cs typeface="Calibri"/>
              </a:rPr>
              <a:t>КОММЕРЧЕСКОЙ</a:t>
            </a:r>
            <a:r>
              <a:rPr sz="1400" spc="20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2D393E"/>
                </a:solidFill>
                <a:latin typeface="Calibri"/>
                <a:cs typeface="Calibri"/>
              </a:rPr>
              <a:t>РАБОТЫ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08942" y="5439155"/>
            <a:ext cx="3195955" cy="45529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75"/>
              </a:spcBef>
            </a:pPr>
            <a:r>
              <a:rPr sz="1400" spc="-10" dirty="0">
                <a:solidFill>
                  <a:srgbClr val="2D393E"/>
                </a:solidFill>
                <a:latin typeface="Calibri"/>
                <a:cs typeface="Calibri"/>
              </a:rPr>
              <a:t>КОМПЛЕКСНОЕ</a:t>
            </a:r>
            <a:r>
              <a:rPr sz="1400" spc="-55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2D393E"/>
                </a:solidFill>
                <a:latin typeface="Calibri"/>
                <a:cs typeface="Calibri"/>
              </a:rPr>
              <a:t>УПРАВЛЕНИЕ</a:t>
            </a:r>
            <a:r>
              <a:rPr sz="1400" spc="-55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2D393E"/>
                </a:solidFill>
                <a:latin typeface="Calibri"/>
                <a:cs typeface="Calibri"/>
              </a:rPr>
              <a:t>СТРАТЕГИЕЙ РЕГИОНАЛЬНОГО</a:t>
            </a:r>
            <a:r>
              <a:rPr sz="1400" spc="-30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2D393E"/>
                </a:solidFill>
                <a:latin typeface="Calibri"/>
                <a:cs typeface="Calibri"/>
              </a:rPr>
              <a:t>РАЗВИТИЯ</a:t>
            </a:r>
            <a:r>
              <a:rPr sz="1400" spc="-30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D393E"/>
                </a:solidFill>
                <a:latin typeface="Calibri"/>
                <a:cs typeface="Calibri"/>
              </a:rPr>
              <a:t>РЫНКА</a:t>
            </a:r>
            <a:r>
              <a:rPr sz="1400" spc="-20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400" spc="-25" dirty="0">
                <a:solidFill>
                  <a:srgbClr val="2D393E"/>
                </a:solidFill>
                <a:latin typeface="Calibri"/>
                <a:cs typeface="Calibri"/>
              </a:rPr>
              <a:t>БЛА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0" y="818911"/>
            <a:ext cx="12012930" cy="5850890"/>
            <a:chOff x="0" y="818911"/>
            <a:chExt cx="12012930" cy="5850890"/>
          </a:xfrm>
        </p:grpSpPr>
        <p:sp>
          <p:nvSpPr>
            <p:cNvPr id="12" name="object 12"/>
            <p:cNvSpPr/>
            <p:nvPr/>
          </p:nvSpPr>
          <p:spPr>
            <a:xfrm>
              <a:off x="225428" y="818911"/>
              <a:ext cx="76200" cy="5850890"/>
            </a:xfrm>
            <a:custGeom>
              <a:avLst/>
              <a:gdLst/>
              <a:ahLst/>
              <a:cxnLst/>
              <a:rect l="l" t="t" r="r" b="b"/>
              <a:pathLst>
                <a:path w="76200" h="5850890">
                  <a:moveTo>
                    <a:pt x="25399" y="5774629"/>
                  </a:moveTo>
                  <a:lnTo>
                    <a:pt x="0" y="5774629"/>
                  </a:lnTo>
                  <a:lnTo>
                    <a:pt x="38100" y="5850829"/>
                  </a:lnTo>
                  <a:lnTo>
                    <a:pt x="69851" y="5787326"/>
                  </a:lnTo>
                  <a:lnTo>
                    <a:pt x="25400" y="5787326"/>
                  </a:lnTo>
                  <a:lnTo>
                    <a:pt x="25399" y="5774629"/>
                  </a:lnTo>
                  <a:close/>
                </a:path>
                <a:path w="76200" h="5850890">
                  <a:moveTo>
                    <a:pt x="50799" y="0"/>
                  </a:moveTo>
                  <a:lnTo>
                    <a:pt x="25399" y="0"/>
                  </a:lnTo>
                  <a:lnTo>
                    <a:pt x="25400" y="5787326"/>
                  </a:lnTo>
                  <a:lnTo>
                    <a:pt x="50800" y="5787326"/>
                  </a:lnTo>
                  <a:lnTo>
                    <a:pt x="50799" y="0"/>
                  </a:lnTo>
                  <a:close/>
                </a:path>
                <a:path w="76200" h="5850890">
                  <a:moveTo>
                    <a:pt x="76200" y="5774629"/>
                  </a:moveTo>
                  <a:lnTo>
                    <a:pt x="50799" y="5774629"/>
                  </a:lnTo>
                  <a:lnTo>
                    <a:pt x="50800" y="5787326"/>
                  </a:lnTo>
                  <a:lnTo>
                    <a:pt x="69851" y="5787326"/>
                  </a:lnTo>
                  <a:lnTo>
                    <a:pt x="76200" y="5774629"/>
                  </a:lnTo>
                  <a:close/>
                </a:path>
              </a:pathLst>
            </a:custGeom>
            <a:solidFill>
              <a:srgbClr val="00B0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0" y="6079472"/>
              <a:ext cx="12012930" cy="76200"/>
            </a:xfrm>
            <a:custGeom>
              <a:avLst/>
              <a:gdLst/>
              <a:ahLst/>
              <a:cxnLst/>
              <a:rect l="l" t="t" r="r" b="b"/>
              <a:pathLst>
                <a:path w="12012930" h="76200">
                  <a:moveTo>
                    <a:pt x="11936505" y="0"/>
                  </a:moveTo>
                  <a:lnTo>
                    <a:pt x="11936505" y="76200"/>
                  </a:lnTo>
                  <a:lnTo>
                    <a:pt x="11987305" y="50800"/>
                  </a:lnTo>
                  <a:lnTo>
                    <a:pt x="11949214" y="50800"/>
                  </a:lnTo>
                  <a:lnTo>
                    <a:pt x="11949214" y="25400"/>
                  </a:lnTo>
                  <a:lnTo>
                    <a:pt x="11987305" y="25400"/>
                  </a:lnTo>
                  <a:lnTo>
                    <a:pt x="11936505" y="0"/>
                  </a:lnTo>
                  <a:close/>
                </a:path>
                <a:path w="12012930" h="76200">
                  <a:moveTo>
                    <a:pt x="11936505" y="25400"/>
                  </a:moveTo>
                  <a:lnTo>
                    <a:pt x="0" y="25400"/>
                  </a:lnTo>
                  <a:lnTo>
                    <a:pt x="0" y="50800"/>
                  </a:lnTo>
                  <a:lnTo>
                    <a:pt x="11936505" y="50800"/>
                  </a:lnTo>
                  <a:lnTo>
                    <a:pt x="11936505" y="25400"/>
                  </a:lnTo>
                  <a:close/>
                </a:path>
                <a:path w="12012930" h="76200">
                  <a:moveTo>
                    <a:pt x="11987305" y="25400"/>
                  </a:moveTo>
                  <a:lnTo>
                    <a:pt x="11949214" y="25400"/>
                  </a:lnTo>
                  <a:lnTo>
                    <a:pt x="11949214" y="50800"/>
                  </a:lnTo>
                  <a:lnTo>
                    <a:pt x="11987305" y="50800"/>
                  </a:lnTo>
                  <a:lnTo>
                    <a:pt x="12012705" y="38100"/>
                  </a:lnTo>
                  <a:lnTo>
                    <a:pt x="11987305" y="254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807" y="5926568"/>
              <a:ext cx="396240" cy="386080"/>
            </a:xfrm>
            <a:custGeom>
              <a:avLst/>
              <a:gdLst/>
              <a:ahLst/>
              <a:cxnLst/>
              <a:rect l="l" t="t" r="r" b="b"/>
              <a:pathLst>
                <a:path w="396240" h="386079">
                  <a:moveTo>
                    <a:pt x="197837" y="0"/>
                  </a:moveTo>
                  <a:lnTo>
                    <a:pt x="152475" y="5094"/>
                  </a:lnTo>
                  <a:lnTo>
                    <a:pt x="110833" y="19604"/>
                  </a:lnTo>
                  <a:lnTo>
                    <a:pt x="74100" y="42373"/>
                  </a:lnTo>
                  <a:lnTo>
                    <a:pt x="43462" y="72243"/>
                  </a:lnTo>
                  <a:lnTo>
                    <a:pt x="20108" y="108057"/>
                  </a:lnTo>
                  <a:lnTo>
                    <a:pt x="5225" y="148655"/>
                  </a:lnTo>
                  <a:lnTo>
                    <a:pt x="0" y="192881"/>
                  </a:lnTo>
                  <a:lnTo>
                    <a:pt x="5225" y="237107"/>
                  </a:lnTo>
                  <a:lnTo>
                    <a:pt x="20108" y="277705"/>
                  </a:lnTo>
                  <a:lnTo>
                    <a:pt x="43462" y="313518"/>
                  </a:lnTo>
                  <a:lnTo>
                    <a:pt x="74100" y="343388"/>
                  </a:lnTo>
                  <a:lnTo>
                    <a:pt x="110833" y="366157"/>
                  </a:lnTo>
                  <a:lnTo>
                    <a:pt x="152475" y="380668"/>
                  </a:lnTo>
                  <a:lnTo>
                    <a:pt x="197837" y="385762"/>
                  </a:lnTo>
                  <a:lnTo>
                    <a:pt x="243199" y="380668"/>
                  </a:lnTo>
                  <a:lnTo>
                    <a:pt x="284841" y="366157"/>
                  </a:lnTo>
                  <a:lnTo>
                    <a:pt x="321574" y="343388"/>
                  </a:lnTo>
                  <a:lnTo>
                    <a:pt x="352212" y="313518"/>
                  </a:lnTo>
                  <a:lnTo>
                    <a:pt x="375566" y="277705"/>
                  </a:lnTo>
                  <a:lnTo>
                    <a:pt x="390450" y="237107"/>
                  </a:lnTo>
                  <a:lnTo>
                    <a:pt x="395675" y="192881"/>
                  </a:lnTo>
                  <a:lnTo>
                    <a:pt x="390450" y="148655"/>
                  </a:lnTo>
                  <a:lnTo>
                    <a:pt x="375566" y="108057"/>
                  </a:lnTo>
                  <a:lnTo>
                    <a:pt x="352212" y="72243"/>
                  </a:lnTo>
                  <a:lnTo>
                    <a:pt x="321574" y="42373"/>
                  </a:lnTo>
                  <a:lnTo>
                    <a:pt x="284841" y="19604"/>
                  </a:lnTo>
                  <a:lnTo>
                    <a:pt x="243199" y="5094"/>
                  </a:lnTo>
                  <a:lnTo>
                    <a:pt x="197837" y="0"/>
                  </a:lnTo>
                  <a:close/>
                </a:path>
              </a:pathLst>
            </a:custGeom>
            <a:solidFill>
              <a:srgbClr val="00B0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7985" y="1437664"/>
              <a:ext cx="323850" cy="0"/>
            </a:xfrm>
            <a:custGeom>
              <a:avLst/>
              <a:gdLst/>
              <a:ahLst/>
              <a:cxnLst/>
              <a:rect l="l" t="t" r="r" b="b"/>
              <a:pathLst>
                <a:path w="323850">
                  <a:moveTo>
                    <a:pt x="0" y="0"/>
                  </a:moveTo>
                  <a:lnTo>
                    <a:pt x="323371" y="1"/>
                  </a:lnTo>
                </a:path>
              </a:pathLst>
            </a:custGeom>
            <a:ln w="12700">
              <a:solidFill>
                <a:srgbClr val="00B0F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7987" y="2152053"/>
              <a:ext cx="323850" cy="0"/>
            </a:xfrm>
            <a:custGeom>
              <a:avLst/>
              <a:gdLst/>
              <a:ahLst/>
              <a:cxnLst/>
              <a:rect l="l" t="t" r="r" b="b"/>
              <a:pathLst>
                <a:path w="323850">
                  <a:moveTo>
                    <a:pt x="0" y="0"/>
                  </a:moveTo>
                  <a:lnTo>
                    <a:pt x="323371" y="1"/>
                  </a:lnTo>
                </a:path>
              </a:pathLst>
            </a:custGeom>
            <a:ln w="12700">
              <a:solidFill>
                <a:srgbClr val="00B0F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3222" y="3118835"/>
              <a:ext cx="323850" cy="0"/>
            </a:xfrm>
            <a:custGeom>
              <a:avLst/>
              <a:gdLst/>
              <a:ahLst/>
              <a:cxnLst/>
              <a:rect l="l" t="t" r="r" b="b"/>
              <a:pathLst>
                <a:path w="323850">
                  <a:moveTo>
                    <a:pt x="0" y="0"/>
                  </a:moveTo>
                  <a:lnTo>
                    <a:pt x="323371" y="1"/>
                  </a:lnTo>
                </a:path>
              </a:pathLst>
            </a:custGeom>
            <a:ln w="12700">
              <a:solidFill>
                <a:srgbClr val="00B0F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2744" y="3928470"/>
              <a:ext cx="323850" cy="0"/>
            </a:xfrm>
            <a:custGeom>
              <a:avLst/>
              <a:gdLst/>
              <a:ahLst/>
              <a:cxnLst/>
              <a:rect l="l" t="t" r="r" b="b"/>
              <a:pathLst>
                <a:path w="323850">
                  <a:moveTo>
                    <a:pt x="0" y="0"/>
                  </a:moveTo>
                  <a:lnTo>
                    <a:pt x="323371" y="1"/>
                  </a:lnTo>
                </a:path>
              </a:pathLst>
            </a:custGeom>
            <a:ln w="12700">
              <a:solidFill>
                <a:srgbClr val="00B0F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985" y="4852395"/>
              <a:ext cx="323850" cy="0"/>
            </a:xfrm>
            <a:custGeom>
              <a:avLst/>
              <a:gdLst/>
              <a:ahLst/>
              <a:cxnLst/>
              <a:rect l="l" t="t" r="r" b="b"/>
              <a:pathLst>
                <a:path w="323850">
                  <a:moveTo>
                    <a:pt x="0" y="0"/>
                  </a:moveTo>
                  <a:lnTo>
                    <a:pt x="323371" y="1"/>
                  </a:lnTo>
                </a:path>
              </a:pathLst>
            </a:custGeom>
            <a:ln w="12700">
              <a:solidFill>
                <a:srgbClr val="00B0F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3222" y="5590570"/>
              <a:ext cx="323850" cy="0"/>
            </a:xfrm>
            <a:custGeom>
              <a:avLst/>
              <a:gdLst/>
              <a:ahLst/>
              <a:cxnLst/>
              <a:rect l="l" t="t" r="r" b="b"/>
              <a:pathLst>
                <a:path w="323850">
                  <a:moveTo>
                    <a:pt x="0" y="0"/>
                  </a:moveTo>
                  <a:lnTo>
                    <a:pt x="323371" y="1"/>
                  </a:lnTo>
                </a:path>
              </a:pathLst>
            </a:custGeom>
            <a:ln w="12700">
              <a:solidFill>
                <a:srgbClr val="00B0F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843450" y="1357324"/>
              <a:ext cx="4319905" cy="4612005"/>
            </a:xfrm>
            <a:custGeom>
              <a:avLst/>
              <a:gdLst/>
              <a:ahLst/>
              <a:cxnLst/>
              <a:rect l="l" t="t" r="r" b="b"/>
              <a:pathLst>
                <a:path w="4319905" h="4612005">
                  <a:moveTo>
                    <a:pt x="50800" y="3522662"/>
                  </a:moveTo>
                  <a:lnTo>
                    <a:pt x="25400" y="3522662"/>
                  </a:lnTo>
                  <a:lnTo>
                    <a:pt x="25400" y="3624262"/>
                  </a:lnTo>
                  <a:lnTo>
                    <a:pt x="50800" y="3624262"/>
                  </a:lnTo>
                  <a:lnTo>
                    <a:pt x="50800" y="3522662"/>
                  </a:lnTo>
                  <a:close/>
                </a:path>
                <a:path w="4319905" h="4612005">
                  <a:moveTo>
                    <a:pt x="50800" y="3344862"/>
                  </a:moveTo>
                  <a:lnTo>
                    <a:pt x="25400" y="3344862"/>
                  </a:lnTo>
                  <a:lnTo>
                    <a:pt x="25400" y="3446462"/>
                  </a:lnTo>
                  <a:lnTo>
                    <a:pt x="50800" y="3446462"/>
                  </a:lnTo>
                  <a:lnTo>
                    <a:pt x="50800" y="3344862"/>
                  </a:lnTo>
                  <a:close/>
                </a:path>
                <a:path w="4319905" h="4612005">
                  <a:moveTo>
                    <a:pt x="50800" y="3167062"/>
                  </a:moveTo>
                  <a:lnTo>
                    <a:pt x="25400" y="3167062"/>
                  </a:lnTo>
                  <a:lnTo>
                    <a:pt x="25400" y="3268662"/>
                  </a:lnTo>
                  <a:lnTo>
                    <a:pt x="50800" y="3268662"/>
                  </a:lnTo>
                  <a:lnTo>
                    <a:pt x="50800" y="3167062"/>
                  </a:lnTo>
                  <a:close/>
                </a:path>
                <a:path w="4319905" h="4612005">
                  <a:moveTo>
                    <a:pt x="50800" y="1150937"/>
                  </a:moveTo>
                  <a:lnTo>
                    <a:pt x="25400" y="1150937"/>
                  </a:lnTo>
                  <a:lnTo>
                    <a:pt x="25400" y="1252537"/>
                  </a:lnTo>
                  <a:lnTo>
                    <a:pt x="50800" y="1252537"/>
                  </a:lnTo>
                  <a:lnTo>
                    <a:pt x="50800" y="1150937"/>
                  </a:lnTo>
                  <a:close/>
                </a:path>
                <a:path w="4319905" h="4612005">
                  <a:moveTo>
                    <a:pt x="50800" y="973137"/>
                  </a:moveTo>
                  <a:lnTo>
                    <a:pt x="25400" y="973137"/>
                  </a:lnTo>
                  <a:lnTo>
                    <a:pt x="25400" y="1074737"/>
                  </a:lnTo>
                  <a:lnTo>
                    <a:pt x="50800" y="1074737"/>
                  </a:lnTo>
                  <a:lnTo>
                    <a:pt x="50800" y="973137"/>
                  </a:lnTo>
                  <a:close/>
                </a:path>
                <a:path w="4319905" h="4612005">
                  <a:moveTo>
                    <a:pt x="50800" y="795337"/>
                  </a:moveTo>
                  <a:lnTo>
                    <a:pt x="25400" y="795337"/>
                  </a:lnTo>
                  <a:lnTo>
                    <a:pt x="25400" y="896937"/>
                  </a:lnTo>
                  <a:lnTo>
                    <a:pt x="50800" y="896937"/>
                  </a:lnTo>
                  <a:lnTo>
                    <a:pt x="50800" y="795337"/>
                  </a:lnTo>
                  <a:close/>
                </a:path>
                <a:path w="4319905" h="4612005">
                  <a:moveTo>
                    <a:pt x="55562" y="2770200"/>
                  </a:moveTo>
                  <a:lnTo>
                    <a:pt x="30162" y="2770200"/>
                  </a:lnTo>
                  <a:lnTo>
                    <a:pt x="30162" y="2871800"/>
                  </a:lnTo>
                  <a:lnTo>
                    <a:pt x="55562" y="2871800"/>
                  </a:lnTo>
                  <a:lnTo>
                    <a:pt x="55562" y="2770200"/>
                  </a:lnTo>
                  <a:close/>
                </a:path>
                <a:path w="4319905" h="4612005">
                  <a:moveTo>
                    <a:pt x="55562" y="2592400"/>
                  </a:moveTo>
                  <a:lnTo>
                    <a:pt x="30162" y="2592400"/>
                  </a:lnTo>
                  <a:lnTo>
                    <a:pt x="30162" y="2694000"/>
                  </a:lnTo>
                  <a:lnTo>
                    <a:pt x="55562" y="2694000"/>
                  </a:lnTo>
                  <a:lnTo>
                    <a:pt x="55562" y="2592400"/>
                  </a:lnTo>
                  <a:close/>
                </a:path>
                <a:path w="4319905" h="4612005">
                  <a:moveTo>
                    <a:pt x="55562" y="2414600"/>
                  </a:moveTo>
                  <a:lnTo>
                    <a:pt x="30162" y="2414600"/>
                  </a:lnTo>
                  <a:lnTo>
                    <a:pt x="30162" y="2516200"/>
                  </a:lnTo>
                  <a:lnTo>
                    <a:pt x="55562" y="2516200"/>
                  </a:lnTo>
                  <a:lnTo>
                    <a:pt x="55562" y="2414600"/>
                  </a:lnTo>
                  <a:close/>
                </a:path>
                <a:path w="4319905" h="4612005">
                  <a:moveTo>
                    <a:pt x="55575" y="355600"/>
                  </a:moveTo>
                  <a:lnTo>
                    <a:pt x="30175" y="355600"/>
                  </a:lnTo>
                  <a:lnTo>
                    <a:pt x="30175" y="457200"/>
                  </a:lnTo>
                  <a:lnTo>
                    <a:pt x="55575" y="457200"/>
                  </a:lnTo>
                  <a:lnTo>
                    <a:pt x="55575" y="355600"/>
                  </a:lnTo>
                  <a:close/>
                </a:path>
                <a:path w="4319905" h="4612005">
                  <a:moveTo>
                    <a:pt x="55575" y="177800"/>
                  </a:moveTo>
                  <a:lnTo>
                    <a:pt x="30175" y="177800"/>
                  </a:lnTo>
                  <a:lnTo>
                    <a:pt x="30175" y="279400"/>
                  </a:lnTo>
                  <a:lnTo>
                    <a:pt x="55575" y="279400"/>
                  </a:lnTo>
                  <a:lnTo>
                    <a:pt x="55575" y="177800"/>
                  </a:lnTo>
                  <a:close/>
                </a:path>
                <a:path w="4319905" h="4612005">
                  <a:moveTo>
                    <a:pt x="55575" y="0"/>
                  </a:moveTo>
                  <a:lnTo>
                    <a:pt x="30175" y="0"/>
                  </a:lnTo>
                  <a:lnTo>
                    <a:pt x="30175" y="101600"/>
                  </a:lnTo>
                  <a:lnTo>
                    <a:pt x="55575" y="101600"/>
                  </a:lnTo>
                  <a:lnTo>
                    <a:pt x="55575" y="0"/>
                  </a:lnTo>
                  <a:close/>
                </a:path>
                <a:path w="4319905" h="4612005">
                  <a:moveTo>
                    <a:pt x="60325" y="1989137"/>
                  </a:moveTo>
                  <a:lnTo>
                    <a:pt x="34925" y="1989137"/>
                  </a:lnTo>
                  <a:lnTo>
                    <a:pt x="34925" y="2090737"/>
                  </a:lnTo>
                  <a:lnTo>
                    <a:pt x="60325" y="2090737"/>
                  </a:lnTo>
                  <a:lnTo>
                    <a:pt x="60325" y="1989137"/>
                  </a:lnTo>
                  <a:close/>
                </a:path>
                <a:path w="4319905" h="4612005">
                  <a:moveTo>
                    <a:pt x="60325" y="1811337"/>
                  </a:moveTo>
                  <a:lnTo>
                    <a:pt x="34925" y="1811337"/>
                  </a:lnTo>
                  <a:lnTo>
                    <a:pt x="34925" y="1912937"/>
                  </a:lnTo>
                  <a:lnTo>
                    <a:pt x="60325" y="1912937"/>
                  </a:lnTo>
                  <a:lnTo>
                    <a:pt x="60325" y="1811337"/>
                  </a:lnTo>
                  <a:close/>
                </a:path>
                <a:path w="4319905" h="4612005">
                  <a:moveTo>
                    <a:pt x="60325" y="1633537"/>
                  </a:moveTo>
                  <a:lnTo>
                    <a:pt x="34925" y="1633537"/>
                  </a:lnTo>
                  <a:lnTo>
                    <a:pt x="34925" y="1735137"/>
                  </a:lnTo>
                  <a:lnTo>
                    <a:pt x="60325" y="1735137"/>
                  </a:lnTo>
                  <a:lnTo>
                    <a:pt x="60325" y="1633537"/>
                  </a:lnTo>
                  <a:close/>
                </a:path>
                <a:path w="4319905" h="4612005">
                  <a:moveTo>
                    <a:pt x="74612" y="4275150"/>
                  </a:moveTo>
                  <a:lnTo>
                    <a:pt x="49212" y="4275150"/>
                  </a:lnTo>
                  <a:lnTo>
                    <a:pt x="49212" y="4376750"/>
                  </a:lnTo>
                  <a:lnTo>
                    <a:pt x="74612" y="4376750"/>
                  </a:lnTo>
                  <a:lnTo>
                    <a:pt x="74612" y="4275150"/>
                  </a:lnTo>
                  <a:close/>
                </a:path>
                <a:path w="4319905" h="4612005">
                  <a:moveTo>
                    <a:pt x="74612" y="4097350"/>
                  </a:moveTo>
                  <a:lnTo>
                    <a:pt x="49212" y="4097350"/>
                  </a:lnTo>
                  <a:lnTo>
                    <a:pt x="49212" y="4198950"/>
                  </a:lnTo>
                  <a:lnTo>
                    <a:pt x="74612" y="4198950"/>
                  </a:lnTo>
                  <a:lnTo>
                    <a:pt x="74612" y="4097350"/>
                  </a:lnTo>
                  <a:close/>
                </a:path>
                <a:path w="4319905" h="4612005">
                  <a:moveTo>
                    <a:pt x="74612" y="3919550"/>
                  </a:moveTo>
                  <a:lnTo>
                    <a:pt x="49212" y="3919550"/>
                  </a:lnTo>
                  <a:lnTo>
                    <a:pt x="49212" y="4021150"/>
                  </a:lnTo>
                  <a:lnTo>
                    <a:pt x="74612" y="4021150"/>
                  </a:lnTo>
                  <a:lnTo>
                    <a:pt x="74612" y="3919550"/>
                  </a:lnTo>
                  <a:close/>
                </a:path>
                <a:path w="4319905" h="4612005">
                  <a:moveTo>
                    <a:pt x="76200" y="3783114"/>
                  </a:moveTo>
                  <a:lnTo>
                    <a:pt x="50800" y="3783114"/>
                  </a:lnTo>
                  <a:lnTo>
                    <a:pt x="50800" y="3700462"/>
                  </a:lnTo>
                  <a:lnTo>
                    <a:pt x="25400" y="3700462"/>
                  </a:lnTo>
                  <a:lnTo>
                    <a:pt x="25400" y="3783114"/>
                  </a:lnTo>
                  <a:lnTo>
                    <a:pt x="0" y="3783114"/>
                  </a:lnTo>
                  <a:lnTo>
                    <a:pt x="38100" y="3859314"/>
                  </a:lnTo>
                  <a:lnTo>
                    <a:pt x="69850" y="3795814"/>
                  </a:lnTo>
                  <a:lnTo>
                    <a:pt x="76200" y="3783114"/>
                  </a:lnTo>
                  <a:close/>
                </a:path>
                <a:path w="4319905" h="4612005">
                  <a:moveTo>
                    <a:pt x="76200" y="1411389"/>
                  </a:moveTo>
                  <a:lnTo>
                    <a:pt x="50800" y="1411389"/>
                  </a:lnTo>
                  <a:lnTo>
                    <a:pt x="50800" y="1328737"/>
                  </a:lnTo>
                  <a:lnTo>
                    <a:pt x="25400" y="1328737"/>
                  </a:lnTo>
                  <a:lnTo>
                    <a:pt x="25400" y="1411389"/>
                  </a:lnTo>
                  <a:lnTo>
                    <a:pt x="0" y="1411389"/>
                  </a:lnTo>
                  <a:lnTo>
                    <a:pt x="38100" y="1487589"/>
                  </a:lnTo>
                  <a:lnTo>
                    <a:pt x="69850" y="1424089"/>
                  </a:lnTo>
                  <a:lnTo>
                    <a:pt x="76200" y="1411389"/>
                  </a:lnTo>
                  <a:close/>
                </a:path>
                <a:path w="4319905" h="4612005">
                  <a:moveTo>
                    <a:pt x="80962" y="3030639"/>
                  </a:moveTo>
                  <a:lnTo>
                    <a:pt x="55562" y="3030639"/>
                  </a:lnTo>
                  <a:lnTo>
                    <a:pt x="55562" y="2948000"/>
                  </a:lnTo>
                  <a:lnTo>
                    <a:pt x="30162" y="2948000"/>
                  </a:lnTo>
                  <a:lnTo>
                    <a:pt x="30162" y="3030639"/>
                  </a:lnTo>
                  <a:lnTo>
                    <a:pt x="4762" y="3030639"/>
                  </a:lnTo>
                  <a:lnTo>
                    <a:pt x="42862" y="3106839"/>
                  </a:lnTo>
                  <a:lnTo>
                    <a:pt x="74612" y="3043339"/>
                  </a:lnTo>
                  <a:lnTo>
                    <a:pt x="80962" y="3030639"/>
                  </a:lnTo>
                  <a:close/>
                </a:path>
                <a:path w="4319905" h="4612005">
                  <a:moveTo>
                    <a:pt x="80975" y="616051"/>
                  </a:moveTo>
                  <a:lnTo>
                    <a:pt x="55575" y="616051"/>
                  </a:lnTo>
                  <a:lnTo>
                    <a:pt x="55575" y="533400"/>
                  </a:lnTo>
                  <a:lnTo>
                    <a:pt x="30175" y="533400"/>
                  </a:lnTo>
                  <a:lnTo>
                    <a:pt x="30175" y="616051"/>
                  </a:lnTo>
                  <a:lnTo>
                    <a:pt x="4775" y="616051"/>
                  </a:lnTo>
                  <a:lnTo>
                    <a:pt x="42875" y="692251"/>
                  </a:lnTo>
                  <a:lnTo>
                    <a:pt x="74625" y="628751"/>
                  </a:lnTo>
                  <a:lnTo>
                    <a:pt x="80975" y="616051"/>
                  </a:lnTo>
                  <a:close/>
                </a:path>
                <a:path w="4319905" h="4612005">
                  <a:moveTo>
                    <a:pt x="85725" y="2249589"/>
                  </a:moveTo>
                  <a:lnTo>
                    <a:pt x="60325" y="2249589"/>
                  </a:lnTo>
                  <a:lnTo>
                    <a:pt x="60325" y="2166937"/>
                  </a:lnTo>
                  <a:lnTo>
                    <a:pt x="34925" y="2166937"/>
                  </a:lnTo>
                  <a:lnTo>
                    <a:pt x="34925" y="2249589"/>
                  </a:lnTo>
                  <a:lnTo>
                    <a:pt x="9525" y="2249589"/>
                  </a:lnTo>
                  <a:lnTo>
                    <a:pt x="47625" y="2325789"/>
                  </a:lnTo>
                  <a:lnTo>
                    <a:pt x="79375" y="2262289"/>
                  </a:lnTo>
                  <a:lnTo>
                    <a:pt x="85725" y="2249589"/>
                  </a:lnTo>
                  <a:close/>
                </a:path>
                <a:path w="4319905" h="4612005">
                  <a:moveTo>
                    <a:pt x="100012" y="4535589"/>
                  </a:moveTo>
                  <a:lnTo>
                    <a:pt x="74612" y="4535589"/>
                  </a:lnTo>
                  <a:lnTo>
                    <a:pt x="74612" y="4452950"/>
                  </a:lnTo>
                  <a:lnTo>
                    <a:pt x="49212" y="4452950"/>
                  </a:lnTo>
                  <a:lnTo>
                    <a:pt x="49212" y="4535589"/>
                  </a:lnTo>
                  <a:lnTo>
                    <a:pt x="23812" y="4535589"/>
                  </a:lnTo>
                  <a:lnTo>
                    <a:pt x="61912" y="4611789"/>
                  </a:lnTo>
                  <a:lnTo>
                    <a:pt x="93662" y="4548289"/>
                  </a:lnTo>
                  <a:lnTo>
                    <a:pt x="100012" y="4535589"/>
                  </a:lnTo>
                  <a:close/>
                </a:path>
                <a:path w="4319905" h="4612005">
                  <a:moveTo>
                    <a:pt x="950925" y="4251325"/>
                  </a:moveTo>
                  <a:lnTo>
                    <a:pt x="925525" y="4251325"/>
                  </a:lnTo>
                  <a:lnTo>
                    <a:pt x="925525" y="4352925"/>
                  </a:lnTo>
                  <a:lnTo>
                    <a:pt x="950925" y="4352925"/>
                  </a:lnTo>
                  <a:lnTo>
                    <a:pt x="950925" y="4251325"/>
                  </a:lnTo>
                  <a:close/>
                </a:path>
                <a:path w="4319905" h="4612005">
                  <a:moveTo>
                    <a:pt x="950925" y="4073525"/>
                  </a:moveTo>
                  <a:lnTo>
                    <a:pt x="925525" y="4073525"/>
                  </a:lnTo>
                  <a:lnTo>
                    <a:pt x="925525" y="4175125"/>
                  </a:lnTo>
                  <a:lnTo>
                    <a:pt x="950925" y="4175125"/>
                  </a:lnTo>
                  <a:lnTo>
                    <a:pt x="950925" y="4073525"/>
                  </a:lnTo>
                  <a:close/>
                </a:path>
                <a:path w="4319905" h="4612005">
                  <a:moveTo>
                    <a:pt x="950925" y="3895725"/>
                  </a:moveTo>
                  <a:lnTo>
                    <a:pt x="925525" y="3895725"/>
                  </a:lnTo>
                  <a:lnTo>
                    <a:pt x="925525" y="3997325"/>
                  </a:lnTo>
                  <a:lnTo>
                    <a:pt x="950925" y="3997325"/>
                  </a:lnTo>
                  <a:lnTo>
                    <a:pt x="950925" y="3895725"/>
                  </a:lnTo>
                  <a:close/>
                </a:path>
                <a:path w="4319905" h="4612005">
                  <a:moveTo>
                    <a:pt x="950925" y="1951037"/>
                  </a:moveTo>
                  <a:lnTo>
                    <a:pt x="925525" y="1951037"/>
                  </a:lnTo>
                  <a:lnTo>
                    <a:pt x="925525" y="2052637"/>
                  </a:lnTo>
                  <a:lnTo>
                    <a:pt x="950925" y="2052637"/>
                  </a:lnTo>
                  <a:lnTo>
                    <a:pt x="950925" y="1951037"/>
                  </a:lnTo>
                  <a:close/>
                </a:path>
                <a:path w="4319905" h="4612005">
                  <a:moveTo>
                    <a:pt x="950925" y="1773237"/>
                  </a:moveTo>
                  <a:lnTo>
                    <a:pt x="925525" y="1773237"/>
                  </a:lnTo>
                  <a:lnTo>
                    <a:pt x="925525" y="1874837"/>
                  </a:lnTo>
                  <a:lnTo>
                    <a:pt x="950925" y="1874837"/>
                  </a:lnTo>
                  <a:lnTo>
                    <a:pt x="950925" y="1773237"/>
                  </a:lnTo>
                  <a:close/>
                </a:path>
                <a:path w="4319905" h="4612005">
                  <a:moveTo>
                    <a:pt x="950925" y="1595437"/>
                  </a:moveTo>
                  <a:lnTo>
                    <a:pt x="925525" y="1595437"/>
                  </a:lnTo>
                  <a:lnTo>
                    <a:pt x="925525" y="1697037"/>
                  </a:lnTo>
                  <a:lnTo>
                    <a:pt x="950925" y="1697037"/>
                  </a:lnTo>
                  <a:lnTo>
                    <a:pt x="950925" y="1595437"/>
                  </a:lnTo>
                  <a:close/>
                </a:path>
                <a:path w="4319905" h="4612005">
                  <a:moveTo>
                    <a:pt x="955687" y="2770200"/>
                  </a:moveTo>
                  <a:lnTo>
                    <a:pt x="930287" y="2770200"/>
                  </a:lnTo>
                  <a:lnTo>
                    <a:pt x="930287" y="2871800"/>
                  </a:lnTo>
                  <a:lnTo>
                    <a:pt x="955687" y="2871800"/>
                  </a:lnTo>
                  <a:lnTo>
                    <a:pt x="955687" y="2770200"/>
                  </a:lnTo>
                  <a:close/>
                </a:path>
                <a:path w="4319905" h="4612005">
                  <a:moveTo>
                    <a:pt x="955687" y="2592400"/>
                  </a:moveTo>
                  <a:lnTo>
                    <a:pt x="930287" y="2592400"/>
                  </a:lnTo>
                  <a:lnTo>
                    <a:pt x="930287" y="2694000"/>
                  </a:lnTo>
                  <a:lnTo>
                    <a:pt x="955687" y="2694000"/>
                  </a:lnTo>
                  <a:lnTo>
                    <a:pt x="955687" y="2592400"/>
                  </a:lnTo>
                  <a:close/>
                </a:path>
                <a:path w="4319905" h="4612005">
                  <a:moveTo>
                    <a:pt x="955687" y="2414600"/>
                  </a:moveTo>
                  <a:lnTo>
                    <a:pt x="930287" y="2414600"/>
                  </a:lnTo>
                  <a:lnTo>
                    <a:pt x="930287" y="2516200"/>
                  </a:lnTo>
                  <a:lnTo>
                    <a:pt x="955687" y="2516200"/>
                  </a:lnTo>
                  <a:lnTo>
                    <a:pt x="955687" y="2414600"/>
                  </a:lnTo>
                  <a:close/>
                </a:path>
                <a:path w="4319905" h="4612005">
                  <a:moveTo>
                    <a:pt x="960450" y="3532187"/>
                  </a:moveTo>
                  <a:lnTo>
                    <a:pt x="935050" y="3532187"/>
                  </a:lnTo>
                  <a:lnTo>
                    <a:pt x="935050" y="3633787"/>
                  </a:lnTo>
                  <a:lnTo>
                    <a:pt x="960450" y="3633787"/>
                  </a:lnTo>
                  <a:lnTo>
                    <a:pt x="960450" y="3532187"/>
                  </a:lnTo>
                  <a:close/>
                </a:path>
                <a:path w="4319905" h="4612005">
                  <a:moveTo>
                    <a:pt x="960450" y="3354387"/>
                  </a:moveTo>
                  <a:lnTo>
                    <a:pt x="935050" y="3354387"/>
                  </a:lnTo>
                  <a:lnTo>
                    <a:pt x="935050" y="3455987"/>
                  </a:lnTo>
                  <a:lnTo>
                    <a:pt x="960450" y="3455987"/>
                  </a:lnTo>
                  <a:lnTo>
                    <a:pt x="960450" y="3354387"/>
                  </a:lnTo>
                  <a:close/>
                </a:path>
                <a:path w="4319905" h="4612005">
                  <a:moveTo>
                    <a:pt x="960450" y="3176587"/>
                  </a:moveTo>
                  <a:lnTo>
                    <a:pt x="935050" y="3176587"/>
                  </a:lnTo>
                  <a:lnTo>
                    <a:pt x="935050" y="3278187"/>
                  </a:lnTo>
                  <a:lnTo>
                    <a:pt x="960450" y="3278187"/>
                  </a:lnTo>
                  <a:lnTo>
                    <a:pt x="960450" y="3176587"/>
                  </a:lnTo>
                  <a:close/>
                </a:path>
                <a:path w="4319905" h="4612005">
                  <a:moveTo>
                    <a:pt x="974737" y="1146175"/>
                  </a:moveTo>
                  <a:lnTo>
                    <a:pt x="949337" y="1146175"/>
                  </a:lnTo>
                  <a:lnTo>
                    <a:pt x="949337" y="1247775"/>
                  </a:lnTo>
                  <a:lnTo>
                    <a:pt x="974737" y="1247775"/>
                  </a:lnTo>
                  <a:lnTo>
                    <a:pt x="974737" y="1146175"/>
                  </a:lnTo>
                  <a:close/>
                </a:path>
                <a:path w="4319905" h="4612005">
                  <a:moveTo>
                    <a:pt x="974737" y="968375"/>
                  </a:moveTo>
                  <a:lnTo>
                    <a:pt x="949337" y="968375"/>
                  </a:lnTo>
                  <a:lnTo>
                    <a:pt x="949337" y="1069975"/>
                  </a:lnTo>
                  <a:lnTo>
                    <a:pt x="974737" y="1069975"/>
                  </a:lnTo>
                  <a:lnTo>
                    <a:pt x="974737" y="968375"/>
                  </a:lnTo>
                  <a:close/>
                </a:path>
                <a:path w="4319905" h="4612005">
                  <a:moveTo>
                    <a:pt x="974737" y="790575"/>
                  </a:moveTo>
                  <a:lnTo>
                    <a:pt x="949337" y="790575"/>
                  </a:lnTo>
                  <a:lnTo>
                    <a:pt x="949337" y="892175"/>
                  </a:lnTo>
                  <a:lnTo>
                    <a:pt x="974737" y="892175"/>
                  </a:lnTo>
                  <a:lnTo>
                    <a:pt x="974737" y="790575"/>
                  </a:lnTo>
                  <a:close/>
                </a:path>
                <a:path w="4319905" h="4612005">
                  <a:moveTo>
                    <a:pt x="976325" y="4511776"/>
                  </a:moveTo>
                  <a:lnTo>
                    <a:pt x="950925" y="4511776"/>
                  </a:lnTo>
                  <a:lnTo>
                    <a:pt x="950925" y="4429125"/>
                  </a:lnTo>
                  <a:lnTo>
                    <a:pt x="925525" y="4429125"/>
                  </a:lnTo>
                  <a:lnTo>
                    <a:pt x="925525" y="4511776"/>
                  </a:lnTo>
                  <a:lnTo>
                    <a:pt x="900125" y="4511776"/>
                  </a:lnTo>
                  <a:lnTo>
                    <a:pt x="938225" y="4587976"/>
                  </a:lnTo>
                  <a:lnTo>
                    <a:pt x="969975" y="4524476"/>
                  </a:lnTo>
                  <a:lnTo>
                    <a:pt x="976325" y="4511776"/>
                  </a:lnTo>
                  <a:close/>
                </a:path>
                <a:path w="4319905" h="4612005">
                  <a:moveTo>
                    <a:pt x="976325" y="2211489"/>
                  </a:moveTo>
                  <a:lnTo>
                    <a:pt x="950925" y="2211489"/>
                  </a:lnTo>
                  <a:lnTo>
                    <a:pt x="950925" y="2128837"/>
                  </a:lnTo>
                  <a:lnTo>
                    <a:pt x="925525" y="2128837"/>
                  </a:lnTo>
                  <a:lnTo>
                    <a:pt x="925525" y="2211489"/>
                  </a:lnTo>
                  <a:lnTo>
                    <a:pt x="900125" y="2211489"/>
                  </a:lnTo>
                  <a:lnTo>
                    <a:pt x="938225" y="2287689"/>
                  </a:lnTo>
                  <a:lnTo>
                    <a:pt x="969975" y="2224189"/>
                  </a:lnTo>
                  <a:lnTo>
                    <a:pt x="976325" y="2211489"/>
                  </a:lnTo>
                  <a:close/>
                </a:path>
                <a:path w="4319905" h="4612005">
                  <a:moveTo>
                    <a:pt x="981087" y="3030651"/>
                  </a:moveTo>
                  <a:lnTo>
                    <a:pt x="955687" y="3030651"/>
                  </a:lnTo>
                  <a:lnTo>
                    <a:pt x="955687" y="2948000"/>
                  </a:lnTo>
                  <a:lnTo>
                    <a:pt x="930287" y="2948000"/>
                  </a:lnTo>
                  <a:lnTo>
                    <a:pt x="930287" y="3030651"/>
                  </a:lnTo>
                  <a:lnTo>
                    <a:pt x="904887" y="3030651"/>
                  </a:lnTo>
                  <a:lnTo>
                    <a:pt x="942987" y="3106851"/>
                  </a:lnTo>
                  <a:lnTo>
                    <a:pt x="974737" y="3043351"/>
                  </a:lnTo>
                  <a:lnTo>
                    <a:pt x="981087" y="3030651"/>
                  </a:lnTo>
                  <a:close/>
                </a:path>
                <a:path w="4319905" h="4612005">
                  <a:moveTo>
                    <a:pt x="985850" y="3792639"/>
                  </a:moveTo>
                  <a:lnTo>
                    <a:pt x="960450" y="3792639"/>
                  </a:lnTo>
                  <a:lnTo>
                    <a:pt x="960450" y="3709987"/>
                  </a:lnTo>
                  <a:lnTo>
                    <a:pt x="935050" y="3709987"/>
                  </a:lnTo>
                  <a:lnTo>
                    <a:pt x="935050" y="3792639"/>
                  </a:lnTo>
                  <a:lnTo>
                    <a:pt x="909650" y="3792639"/>
                  </a:lnTo>
                  <a:lnTo>
                    <a:pt x="947750" y="3868839"/>
                  </a:lnTo>
                  <a:lnTo>
                    <a:pt x="979500" y="3805339"/>
                  </a:lnTo>
                  <a:lnTo>
                    <a:pt x="985850" y="3792639"/>
                  </a:lnTo>
                  <a:close/>
                </a:path>
                <a:path w="4319905" h="4612005">
                  <a:moveTo>
                    <a:pt x="1000137" y="1406626"/>
                  </a:moveTo>
                  <a:lnTo>
                    <a:pt x="974737" y="1406626"/>
                  </a:lnTo>
                  <a:lnTo>
                    <a:pt x="974737" y="1323975"/>
                  </a:lnTo>
                  <a:lnTo>
                    <a:pt x="949337" y="1323975"/>
                  </a:lnTo>
                  <a:lnTo>
                    <a:pt x="949337" y="1406626"/>
                  </a:lnTo>
                  <a:lnTo>
                    <a:pt x="923937" y="1406626"/>
                  </a:lnTo>
                  <a:lnTo>
                    <a:pt x="962037" y="1482826"/>
                  </a:lnTo>
                  <a:lnTo>
                    <a:pt x="993787" y="1419326"/>
                  </a:lnTo>
                  <a:lnTo>
                    <a:pt x="1000137" y="1406626"/>
                  </a:lnTo>
                  <a:close/>
                </a:path>
                <a:path w="4319905" h="4612005">
                  <a:moveTo>
                    <a:pt x="1865325" y="4251337"/>
                  </a:moveTo>
                  <a:lnTo>
                    <a:pt x="1839925" y="4251337"/>
                  </a:lnTo>
                  <a:lnTo>
                    <a:pt x="1839925" y="4352937"/>
                  </a:lnTo>
                  <a:lnTo>
                    <a:pt x="1865325" y="4352937"/>
                  </a:lnTo>
                  <a:lnTo>
                    <a:pt x="1865325" y="4251337"/>
                  </a:lnTo>
                  <a:close/>
                </a:path>
                <a:path w="4319905" h="4612005">
                  <a:moveTo>
                    <a:pt x="1865325" y="4073537"/>
                  </a:moveTo>
                  <a:lnTo>
                    <a:pt x="1839925" y="4073537"/>
                  </a:lnTo>
                  <a:lnTo>
                    <a:pt x="1839925" y="4175137"/>
                  </a:lnTo>
                  <a:lnTo>
                    <a:pt x="1865325" y="4175137"/>
                  </a:lnTo>
                  <a:lnTo>
                    <a:pt x="1865325" y="4073537"/>
                  </a:lnTo>
                  <a:close/>
                </a:path>
                <a:path w="4319905" h="4612005">
                  <a:moveTo>
                    <a:pt x="1865325" y="3895737"/>
                  </a:moveTo>
                  <a:lnTo>
                    <a:pt x="1839925" y="3895737"/>
                  </a:lnTo>
                  <a:lnTo>
                    <a:pt x="1839925" y="3997337"/>
                  </a:lnTo>
                  <a:lnTo>
                    <a:pt x="1865325" y="3997337"/>
                  </a:lnTo>
                  <a:lnTo>
                    <a:pt x="1865325" y="3895737"/>
                  </a:lnTo>
                  <a:close/>
                </a:path>
                <a:path w="4319905" h="4612005">
                  <a:moveTo>
                    <a:pt x="1865325" y="2765437"/>
                  </a:moveTo>
                  <a:lnTo>
                    <a:pt x="1839925" y="2765437"/>
                  </a:lnTo>
                  <a:lnTo>
                    <a:pt x="1839925" y="2867037"/>
                  </a:lnTo>
                  <a:lnTo>
                    <a:pt x="1865325" y="2867037"/>
                  </a:lnTo>
                  <a:lnTo>
                    <a:pt x="1865325" y="2765437"/>
                  </a:lnTo>
                  <a:close/>
                </a:path>
                <a:path w="4319905" h="4612005">
                  <a:moveTo>
                    <a:pt x="1865325" y="2587637"/>
                  </a:moveTo>
                  <a:lnTo>
                    <a:pt x="1839925" y="2587637"/>
                  </a:lnTo>
                  <a:lnTo>
                    <a:pt x="1839925" y="2689237"/>
                  </a:lnTo>
                  <a:lnTo>
                    <a:pt x="1865325" y="2689237"/>
                  </a:lnTo>
                  <a:lnTo>
                    <a:pt x="1865325" y="2587637"/>
                  </a:lnTo>
                  <a:close/>
                </a:path>
                <a:path w="4319905" h="4612005">
                  <a:moveTo>
                    <a:pt x="1865325" y="2409837"/>
                  </a:moveTo>
                  <a:lnTo>
                    <a:pt x="1839925" y="2409837"/>
                  </a:lnTo>
                  <a:lnTo>
                    <a:pt x="1839925" y="2511437"/>
                  </a:lnTo>
                  <a:lnTo>
                    <a:pt x="1865325" y="2511437"/>
                  </a:lnTo>
                  <a:lnTo>
                    <a:pt x="1865325" y="2409837"/>
                  </a:lnTo>
                  <a:close/>
                </a:path>
                <a:path w="4319905" h="4612005">
                  <a:moveTo>
                    <a:pt x="1865325" y="1951037"/>
                  </a:moveTo>
                  <a:lnTo>
                    <a:pt x="1839925" y="1951037"/>
                  </a:lnTo>
                  <a:lnTo>
                    <a:pt x="1839925" y="2052637"/>
                  </a:lnTo>
                  <a:lnTo>
                    <a:pt x="1865325" y="2052637"/>
                  </a:lnTo>
                  <a:lnTo>
                    <a:pt x="1865325" y="1951037"/>
                  </a:lnTo>
                  <a:close/>
                </a:path>
                <a:path w="4319905" h="4612005">
                  <a:moveTo>
                    <a:pt x="1865325" y="1773237"/>
                  </a:moveTo>
                  <a:lnTo>
                    <a:pt x="1839925" y="1773237"/>
                  </a:lnTo>
                  <a:lnTo>
                    <a:pt x="1839925" y="1874837"/>
                  </a:lnTo>
                  <a:lnTo>
                    <a:pt x="1865325" y="1874837"/>
                  </a:lnTo>
                  <a:lnTo>
                    <a:pt x="1865325" y="1773237"/>
                  </a:lnTo>
                  <a:close/>
                </a:path>
                <a:path w="4319905" h="4612005">
                  <a:moveTo>
                    <a:pt x="1865325" y="1595437"/>
                  </a:moveTo>
                  <a:lnTo>
                    <a:pt x="1839925" y="1595437"/>
                  </a:lnTo>
                  <a:lnTo>
                    <a:pt x="1839925" y="1697037"/>
                  </a:lnTo>
                  <a:lnTo>
                    <a:pt x="1865325" y="1697037"/>
                  </a:lnTo>
                  <a:lnTo>
                    <a:pt x="1865325" y="1595437"/>
                  </a:lnTo>
                  <a:close/>
                </a:path>
                <a:path w="4319905" h="4612005">
                  <a:moveTo>
                    <a:pt x="1870087" y="3513137"/>
                  </a:moveTo>
                  <a:lnTo>
                    <a:pt x="1844687" y="3513137"/>
                  </a:lnTo>
                  <a:lnTo>
                    <a:pt x="1844687" y="3614737"/>
                  </a:lnTo>
                  <a:lnTo>
                    <a:pt x="1870087" y="3614737"/>
                  </a:lnTo>
                  <a:lnTo>
                    <a:pt x="1870087" y="3513137"/>
                  </a:lnTo>
                  <a:close/>
                </a:path>
                <a:path w="4319905" h="4612005">
                  <a:moveTo>
                    <a:pt x="1870087" y="3335337"/>
                  </a:moveTo>
                  <a:lnTo>
                    <a:pt x="1844687" y="3335337"/>
                  </a:lnTo>
                  <a:lnTo>
                    <a:pt x="1844687" y="3436937"/>
                  </a:lnTo>
                  <a:lnTo>
                    <a:pt x="1870087" y="3436937"/>
                  </a:lnTo>
                  <a:lnTo>
                    <a:pt x="1870087" y="3335337"/>
                  </a:lnTo>
                  <a:close/>
                </a:path>
                <a:path w="4319905" h="4612005">
                  <a:moveTo>
                    <a:pt x="1870087" y="3157537"/>
                  </a:moveTo>
                  <a:lnTo>
                    <a:pt x="1844687" y="3157537"/>
                  </a:lnTo>
                  <a:lnTo>
                    <a:pt x="1844687" y="3259137"/>
                  </a:lnTo>
                  <a:lnTo>
                    <a:pt x="1870087" y="3259137"/>
                  </a:lnTo>
                  <a:lnTo>
                    <a:pt x="1870087" y="3157537"/>
                  </a:lnTo>
                  <a:close/>
                </a:path>
                <a:path w="4319905" h="4612005">
                  <a:moveTo>
                    <a:pt x="1890725" y="4511789"/>
                  </a:moveTo>
                  <a:lnTo>
                    <a:pt x="1865325" y="4511789"/>
                  </a:lnTo>
                  <a:lnTo>
                    <a:pt x="1865325" y="4429137"/>
                  </a:lnTo>
                  <a:lnTo>
                    <a:pt x="1839925" y="4429137"/>
                  </a:lnTo>
                  <a:lnTo>
                    <a:pt x="1839925" y="4511789"/>
                  </a:lnTo>
                  <a:lnTo>
                    <a:pt x="1814525" y="4511789"/>
                  </a:lnTo>
                  <a:lnTo>
                    <a:pt x="1852625" y="4587989"/>
                  </a:lnTo>
                  <a:lnTo>
                    <a:pt x="1884375" y="4524489"/>
                  </a:lnTo>
                  <a:lnTo>
                    <a:pt x="1890725" y="4511789"/>
                  </a:lnTo>
                  <a:close/>
                </a:path>
                <a:path w="4319905" h="4612005">
                  <a:moveTo>
                    <a:pt x="1890725" y="3025876"/>
                  </a:moveTo>
                  <a:lnTo>
                    <a:pt x="1865325" y="3025876"/>
                  </a:lnTo>
                  <a:lnTo>
                    <a:pt x="1865325" y="2943237"/>
                  </a:lnTo>
                  <a:lnTo>
                    <a:pt x="1839925" y="2943237"/>
                  </a:lnTo>
                  <a:lnTo>
                    <a:pt x="1839925" y="3025876"/>
                  </a:lnTo>
                  <a:lnTo>
                    <a:pt x="1814525" y="3025876"/>
                  </a:lnTo>
                  <a:lnTo>
                    <a:pt x="1852625" y="3102076"/>
                  </a:lnTo>
                  <a:lnTo>
                    <a:pt x="1884375" y="3038576"/>
                  </a:lnTo>
                  <a:lnTo>
                    <a:pt x="1890725" y="3025876"/>
                  </a:lnTo>
                  <a:close/>
                </a:path>
                <a:path w="4319905" h="4612005">
                  <a:moveTo>
                    <a:pt x="1890725" y="2211489"/>
                  </a:moveTo>
                  <a:lnTo>
                    <a:pt x="1865325" y="2211489"/>
                  </a:lnTo>
                  <a:lnTo>
                    <a:pt x="1865325" y="2128837"/>
                  </a:lnTo>
                  <a:lnTo>
                    <a:pt x="1839925" y="2128837"/>
                  </a:lnTo>
                  <a:lnTo>
                    <a:pt x="1839925" y="2211489"/>
                  </a:lnTo>
                  <a:lnTo>
                    <a:pt x="1814525" y="2211489"/>
                  </a:lnTo>
                  <a:lnTo>
                    <a:pt x="1852625" y="2287689"/>
                  </a:lnTo>
                  <a:lnTo>
                    <a:pt x="1884375" y="2224189"/>
                  </a:lnTo>
                  <a:lnTo>
                    <a:pt x="1890725" y="2211489"/>
                  </a:lnTo>
                  <a:close/>
                </a:path>
                <a:path w="4319905" h="4612005">
                  <a:moveTo>
                    <a:pt x="1895487" y="3773589"/>
                  </a:moveTo>
                  <a:lnTo>
                    <a:pt x="1870087" y="3773589"/>
                  </a:lnTo>
                  <a:lnTo>
                    <a:pt x="1870087" y="3690937"/>
                  </a:lnTo>
                  <a:lnTo>
                    <a:pt x="1844687" y="3690937"/>
                  </a:lnTo>
                  <a:lnTo>
                    <a:pt x="1844687" y="3773589"/>
                  </a:lnTo>
                  <a:lnTo>
                    <a:pt x="1819287" y="3773589"/>
                  </a:lnTo>
                  <a:lnTo>
                    <a:pt x="1857387" y="3849789"/>
                  </a:lnTo>
                  <a:lnTo>
                    <a:pt x="1889137" y="3786289"/>
                  </a:lnTo>
                  <a:lnTo>
                    <a:pt x="1895487" y="3773589"/>
                  </a:lnTo>
                  <a:close/>
                </a:path>
                <a:path w="4319905" h="4612005">
                  <a:moveTo>
                    <a:pt x="2655900" y="3527437"/>
                  </a:moveTo>
                  <a:lnTo>
                    <a:pt x="2630500" y="3527437"/>
                  </a:lnTo>
                  <a:lnTo>
                    <a:pt x="2630500" y="3629037"/>
                  </a:lnTo>
                  <a:lnTo>
                    <a:pt x="2655900" y="3629037"/>
                  </a:lnTo>
                  <a:lnTo>
                    <a:pt x="2655900" y="3527437"/>
                  </a:lnTo>
                  <a:close/>
                </a:path>
                <a:path w="4319905" h="4612005">
                  <a:moveTo>
                    <a:pt x="2655900" y="3349637"/>
                  </a:moveTo>
                  <a:lnTo>
                    <a:pt x="2630500" y="3349637"/>
                  </a:lnTo>
                  <a:lnTo>
                    <a:pt x="2630500" y="3451237"/>
                  </a:lnTo>
                  <a:lnTo>
                    <a:pt x="2655900" y="3451237"/>
                  </a:lnTo>
                  <a:lnTo>
                    <a:pt x="2655900" y="3349637"/>
                  </a:lnTo>
                  <a:close/>
                </a:path>
                <a:path w="4319905" h="4612005">
                  <a:moveTo>
                    <a:pt x="2655900" y="3171837"/>
                  </a:moveTo>
                  <a:lnTo>
                    <a:pt x="2630500" y="3171837"/>
                  </a:lnTo>
                  <a:lnTo>
                    <a:pt x="2630500" y="3273437"/>
                  </a:lnTo>
                  <a:lnTo>
                    <a:pt x="2655900" y="3273437"/>
                  </a:lnTo>
                  <a:lnTo>
                    <a:pt x="2655900" y="3171837"/>
                  </a:lnTo>
                  <a:close/>
                </a:path>
                <a:path w="4319905" h="4612005">
                  <a:moveTo>
                    <a:pt x="2660675" y="4260850"/>
                  </a:moveTo>
                  <a:lnTo>
                    <a:pt x="2635275" y="4260850"/>
                  </a:lnTo>
                  <a:lnTo>
                    <a:pt x="2635275" y="4362450"/>
                  </a:lnTo>
                  <a:lnTo>
                    <a:pt x="2660675" y="4362450"/>
                  </a:lnTo>
                  <a:lnTo>
                    <a:pt x="2660675" y="4260850"/>
                  </a:lnTo>
                  <a:close/>
                </a:path>
                <a:path w="4319905" h="4612005">
                  <a:moveTo>
                    <a:pt x="2660675" y="4083050"/>
                  </a:moveTo>
                  <a:lnTo>
                    <a:pt x="2635275" y="4083050"/>
                  </a:lnTo>
                  <a:lnTo>
                    <a:pt x="2635275" y="4184650"/>
                  </a:lnTo>
                  <a:lnTo>
                    <a:pt x="2660675" y="4184650"/>
                  </a:lnTo>
                  <a:lnTo>
                    <a:pt x="2660675" y="4083050"/>
                  </a:lnTo>
                  <a:close/>
                </a:path>
                <a:path w="4319905" h="4612005">
                  <a:moveTo>
                    <a:pt x="2660675" y="3905250"/>
                  </a:moveTo>
                  <a:lnTo>
                    <a:pt x="2635275" y="3905250"/>
                  </a:lnTo>
                  <a:lnTo>
                    <a:pt x="2635275" y="4006850"/>
                  </a:lnTo>
                  <a:lnTo>
                    <a:pt x="2660675" y="4006850"/>
                  </a:lnTo>
                  <a:lnTo>
                    <a:pt x="2660675" y="3905250"/>
                  </a:lnTo>
                  <a:close/>
                </a:path>
                <a:path w="4319905" h="4612005">
                  <a:moveTo>
                    <a:pt x="2660675" y="2789250"/>
                  </a:moveTo>
                  <a:lnTo>
                    <a:pt x="2635275" y="2789250"/>
                  </a:lnTo>
                  <a:lnTo>
                    <a:pt x="2635275" y="2890850"/>
                  </a:lnTo>
                  <a:lnTo>
                    <a:pt x="2660675" y="2890850"/>
                  </a:lnTo>
                  <a:lnTo>
                    <a:pt x="2660675" y="2789250"/>
                  </a:lnTo>
                  <a:close/>
                </a:path>
                <a:path w="4319905" h="4612005">
                  <a:moveTo>
                    <a:pt x="2660675" y="2611450"/>
                  </a:moveTo>
                  <a:lnTo>
                    <a:pt x="2635275" y="2611450"/>
                  </a:lnTo>
                  <a:lnTo>
                    <a:pt x="2635275" y="2713050"/>
                  </a:lnTo>
                  <a:lnTo>
                    <a:pt x="2660675" y="2713050"/>
                  </a:lnTo>
                  <a:lnTo>
                    <a:pt x="2660675" y="2611450"/>
                  </a:lnTo>
                  <a:close/>
                </a:path>
                <a:path w="4319905" h="4612005">
                  <a:moveTo>
                    <a:pt x="2660675" y="2433650"/>
                  </a:moveTo>
                  <a:lnTo>
                    <a:pt x="2635275" y="2433650"/>
                  </a:lnTo>
                  <a:lnTo>
                    <a:pt x="2635275" y="2535250"/>
                  </a:lnTo>
                  <a:lnTo>
                    <a:pt x="2660675" y="2535250"/>
                  </a:lnTo>
                  <a:lnTo>
                    <a:pt x="2660675" y="2433650"/>
                  </a:lnTo>
                  <a:close/>
                </a:path>
                <a:path w="4319905" h="4612005">
                  <a:moveTo>
                    <a:pt x="2681300" y="3787889"/>
                  </a:moveTo>
                  <a:lnTo>
                    <a:pt x="2655900" y="3787889"/>
                  </a:lnTo>
                  <a:lnTo>
                    <a:pt x="2655900" y="3705237"/>
                  </a:lnTo>
                  <a:lnTo>
                    <a:pt x="2630500" y="3705237"/>
                  </a:lnTo>
                  <a:lnTo>
                    <a:pt x="2630500" y="3787889"/>
                  </a:lnTo>
                  <a:lnTo>
                    <a:pt x="2605100" y="3787889"/>
                  </a:lnTo>
                  <a:lnTo>
                    <a:pt x="2643200" y="3864089"/>
                  </a:lnTo>
                  <a:lnTo>
                    <a:pt x="2674950" y="3800589"/>
                  </a:lnTo>
                  <a:lnTo>
                    <a:pt x="2681300" y="3787889"/>
                  </a:lnTo>
                  <a:close/>
                </a:path>
                <a:path w="4319905" h="4612005">
                  <a:moveTo>
                    <a:pt x="2686075" y="4521301"/>
                  </a:moveTo>
                  <a:lnTo>
                    <a:pt x="2660675" y="4521301"/>
                  </a:lnTo>
                  <a:lnTo>
                    <a:pt x="2660675" y="4438650"/>
                  </a:lnTo>
                  <a:lnTo>
                    <a:pt x="2635275" y="4438650"/>
                  </a:lnTo>
                  <a:lnTo>
                    <a:pt x="2635275" y="4521301"/>
                  </a:lnTo>
                  <a:lnTo>
                    <a:pt x="2609875" y="4521301"/>
                  </a:lnTo>
                  <a:lnTo>
                    <a:pt x="2647975" y="4597501"/>
                  </a:lnTo>
                  <a:lnTo>
                    <a:pt x="2679725" y="4534001"/>
                  </a:lnTo>
                  <a:lnTo>
                    <a:pt x="2686075" y="4521301"/>
                  </a:lnTo>
                  <a:close/>
                </a:path>
                <a:path w="4319905" h="4612005">
                  <a:moveTo>
                    <a:pt x="2686075" y="3049701"/>
                  </a:moveTo>
                  <a:lnTo>
                    <a:pt x="2660675" y="3049701"/>
                  </a:lnTo>
                  <a:lnTo>
                    <a:pt x="2660675" y="2967050"/>
                  </a:lnTo>
                  <a:lnTo>
                    <a:pt x="2635275" y="2967050"/>
                  </a:lnTo>
                  <a:lnTo>
                    <a:pt x="2635275" y="3049701"/>
                  </a:lnTo>
                  <a:lnTo>
                    <a:pt x="2609875" y="3049701"/>
                  </a:lnTo>
                  <a:lnTo>
                    <a:pt x="2647975" y="3125889"/>
                  </a:lnTo>
                  <a:lnTo>
                    <a:pt x="2679725" y="3062401"/>
                  </a:lnTo>
                  <a:lnTo>
                    <a:pt x="2686075" y="3049701"/>
                  </a:lnTo>
                  <a:close/>
                </a:path>
                <a:path w="4319905" h="4612005">
                  <a:moveTo>
                    <a:pt x="3436950" y="4251337"/>
                  </a:moveTo>
                  <a:lnTo>
                    <a:pt x="3411550" y="4251337"/>
                  </a:lnTo>
                  <a:lnTo>
                    <a:pt x="3411550" y="4352937"/>
                  </a:lnTo>
                  <a:lnTo>
                    <a:pt x="3436950" y="4352937"/>
                  </a:lnTo>
                  <a:lnTo>
                    <a:pt x="3436950" y="4251337"/>
                  </a:lnTo>
                  <a:close/>
                </a:path>
                <a:path w="4319905" h="4612005">
                  <a:moveTo>
                    <a:pt x="3436950" y="4073537"/>
                  </a:moveTo>
                  <a:lnTo>
                    <a:pt x="3411550" y="4073537"/>
                  </a:lnTo>
                  <a:lnTo>
                    <a:pt x="3411550" y="4175137"/>
                  </a:lnTo>
                  <a:lnTo>
                    <a:pt x="3436950" y="4175137"/>
                  </a:lnTo>
                  <a:lnTo>
                    <a:pt x="3436950" y="4073537"/>
                  </a:lnTo>
                  <a:close/>
                </a:path>
                <a:path w="4319905" h="4612005">
                  <a:moveTo>
                    <a:pt x="3436950" y="3895737"/>
                  </a:moveTo>
                  <a:lnTo>
                    <a:pt x="3411550" y="3895737"/>
                  </a:lnTo>
                  <a:lnTo>
                    <a:pt x="3411550" y="3997337"/>
                  </a:lnTo>
                  <a:lnTo>
                    <a:pt x="3436950" y="3997337"/>
                  </a:lnTo>
                  <a:lnTo>
                    <a:pt x="3436950" y="3895737"/>
                  </a:lnTo>
                  <a:close/>
                </a:path>
                <a:path w="4319905" h="4612005">
                  <a:moveTo>
                    <a:pt x="3441725" y="3527437"/>
                  </a:moveTo>
                  <a:lnTo>
                    <a:pt x="3416325" y="3527437"/>
                  </a:lnTo>
                  <a:lnTo>
                    <a:pt x="3416325" y="3629037"/>
                  </a:lnTo>
                  <a:lnTo>
                    <a:pt x="3441725" y="3629037"/>
                  </a:lnTo>
                  <a:lnTo>
                    <a:pt x="3441725" y="3527437"/>
                  </a:lnTo>
                  <a:close/>
                </a:path>
                <a:path w="4319905" h="4612005">
                  <a:moveTo>
                    <a:pt x="3441725" y="3349637"/>
                  </a:moveTo>
                  <a:lnTo>
                    <a:pt x="3416325" y="3349637"/>
                  </a:lnTo>
                  <a:lnTo>
                    <a:pt x="3416325" y="3451237"/>
                  </a:lnTo>
                  <a:lnTo>
                    <a:pt x="3441725" y="3451237"/>
                  </a:lnTo>
                  <a:lnTo>
                    <a:pt x="3441725" y="3349637"/>
                  </a:lnTo>
                  <a:close/>
                </a:path>
                <a:path w="4319905" h="4612005">
                  <a:moveTo>
                    <a:pt x="3441725" y="3171837"/>
                  </a:moveTo>
                  <a:lnTo>
                    <a:pt x="3416325" y="3171837"/>
                  </a:lnTo>
                  <a:lnTo>
                    <a:pt x="3416325" y="3273437"/>
                  </a:lnTo>
                  <a:lnTo>
                    <a:pt x="3441725" y="3273437"/>
                  </a:lnTo>
                  <a:lnTo>
                    <a:pt x="3441725" y="3171837"/>
                  </a:lnTo>
                  <a:close/>
                </a:path>
                <a:path w="4319905" h="4612005">
                  <a:moveTo>
                    <a:pt x="3462350" y="4511789"/>
                  </a:moveTo>
                  <a:lnTo>
                    <a:pt x="3436950" y="4511789"/>
                  </a:lnTo>
                  <a:lnTo>
                    <a:pt x="3436950" y="4429137"/>
                  </a:lnTo>
                  <a:lnTo>
                    <a:pt x="3411550" y="4429137"/>
                  </a:lnTo>
                  <a:lnTo>
                    <a:pt x="3411550" y="4511789"/>
                  </a:lnTo>
                  <a:lnTo>
                    <a:pt x="3386150" y="4511789"/>
                  </a:lnTo>
                  <a:lnTo>
                    <a:pt x="3424250" y="4587989"/>
                  </a:lnTo>
                  <a:lnTo>
                    <a:pt x="3456000" y="4524489"/>
                  </a:lnTo>
                  <a:lnTo>
                    <a:pt x="3462350" y="4511789"/>
                  </a:lnTo>
                  <a:close/>
                </a:path>
                <a:path w="4319905" h="4612005">
                  <a:moveTo>
                    <a:pt x="3467125" y="3787889"/>
                  </a:moveTo>
                  <a:lnTo>
                    <a:pt x="3441725" y="3787889"/>
                  </a:lnTo>
                  <a:lnTo>
                    <a:pt x="3441725" y="3705237"/>
                  </a:lnTo>
                  <a:lnTo>
                    <a:pt x="3416325" y="3705237"/>
                  </a:lnTo>
                  <a:lnTo>
                    <a:pt x="3416325" y="3787889"/>
                  </a:lnTo>
                  <a:lnTo>
                    <a:pt x="3390925" y="3787889"/>
                  </a:lnTo>
                  <a:lnTo>
                    <a:pt x="3429025" y="3864089"/>
                  </a:lnTo>
                  <a:lnTo>
                    <a:pt x="3460775" y="3800589"/>
                  </a:lnTo>
                  <a:lnTo>
                    <a:pt x="3467125" y="3787889"/>
                  </a:lnTo>
                  <a:close/>
                </a:path>
                <a:path w="4319905" h="4612005">
                  <a:moveTo>
                    <a:pt x="4294200" y="4265600"/>
                  </a:moveTo>
                  <a:lnTo>
                    <a:pt x="4268800" y="4265600"/>
                  </a:lnTo>
                  <a:lnTo>
                    <a:pt x="4268800" y="4367200"/>
                  </a:lnTo>
                  <a:lnTo>
                    <a:pt x="4294200" y="4367200"/>
                  </a:lnTo>
                  <a:lnTo>
                    <a:pt x="4294200" y="4265600"/>
                  </a:lnTo>
                  <a:close/>
                </a:path>
                <a:path w="4319905" h="4612005">
                  <a:moveTo>
                    <a:pt x="4294200" y="4087799"/>
                  </a:moveTo>
                  <a:lnTo>
                    <a:pt x="4268800" y="4087799"/>
                  </a:lnTo>
                  <a:lnTo>
                    <a:pt x="4268800" y="4189399"/>
                  </a:lnTo>
                  <a:lnTo>
                    <a:pt x="4294200" y="4189399"/>
                  </a:lnTo>
                  <a:lnTo>
                    <a:pt x="4294200" y="4087799"/>
                  </a:lnTo>
                  <a:close/>
                </a:path>
                <a:path w="4319905" h="4612005">
                  <a:moveTo>
                    <a:pt x="4294200" y="3909999"/>
                  </a:moveTo>
                  <a:lnTo>
                    <a:pt x="4268800" y="3909999"/>
                  </a:lnTo>
                  <a:lnTo>
                    <a:pt x="4268800" y="4011599"/>
                  </a:lnTo>
                  <a:lnTo>
                    <a:pt x="4294200" y="4011599"/>
                  </a:lnTo>
                  <a:lnTo>
                    <a:pt x="4294200" y="3909999"/>
                  </a:lnTo>
                  <a:close/>
                </a:path>
                <a:path w="4319905" h="4612005">
                  <a:moveTo>
                    <a:pt x="4319600" y="4526051"/>
                  </a:moveTo>
                  <a:lnTo>
                    <a:pt x="4294200" y="4526051"/>
                  </a:lnTo>
                  <a:lnTo>
                    <a:pt x="4294200" y="4443400"/>
                  </a:lnTo>
                  <a:lnTo>
                    <a:pt x="4268800" y="4443400"/>
                  </a:lnTo>
                  <a:lnTo>
                    <a:pt x="4268800" y="4526051"/>
                  </a:lnTo>
                  <a:lnTo>
                    <a:pt x="4243400" y="4526051"/>
                  </a:lnTo>
                  <a:lnTo>
                    <a:pt x="4281500" y="4602251"/>
                  </a:lnTo>
                  <a:lnTo>
                    <a:pt x="4313250" y="4538751"/>
                  </a:lnTo>
                  <a:lnTo>
                    <a:pt x="4319600" y="4526051"/>
                  </a:lnTo>
                  <a:close/>
                </a:path>
              </a:pathLst>
            </a:custGeom>
            <a:solidFill>
              <a:srgbClr val="00B0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348439" y="1437664"/>
              <a:ext cx="372745" cy="325120"/>
            </a:xfrm>
            <a:custGeom>
              <a:avLst/>
              <a:gdLst/>
              <a:ahLst/>
              <a:cxnLst/>
              <a:rect l="l" t="t" r="r" b="b"/>
              <a:pathLst>
                <a:path w="372745" h="325119">
                  <a:moveTo>
                    <a:pt x="0" y="162509"/>
                  </a:moveTo>
                  <a:lnTo>
                    <a:pt x="6655" y="119308"/>
                  </a:lnTo>
                  <a:lnTo>
                    <a:pt x="25436" y="80487"/>
                  </a:lnTo>
                  <a:lnTo>
                    <a:pt x="54568" y="47597"/>
                  </a:lnTo>
                  <a:lnTo>
                    <a:pt x="92275" y="22187"/>
                  </a:lnTo>
                  <a:lnTo>
                    <a:pt x="136781" y="5804"/>
                  </a:lnTo>
                  <a:lnTo>
                    <a:pt x="186309" y="0"/>
                  </a:lnTo>
                  <a:lnTo>
                    <a:pt x="235837" y="5804"/>
                  </a:lnTo>
                  <a:lnTo>
                    <a:pt x="280343" y="22187"/>
                  </a:lnTo>
                  <a:lnTo>
                    <a:pt x="318050" y="47597"/>
                  </a:lnTo>
                  <a:lnTo>
                    <a:pt x="347182" y="80487"/>
                  </a:lnTo>
                  <a:lnTo>
                    <a:pt x="365963" y="119308"/>
                  </a:lnTo>
                  <a:lnTo>
                    <a:pt x="372619" y="162509"/>
                  </a:lnTo>
                  <a:lnTo>
                    <a:pt x="365963" y="205710"/>
                  </a:lnTo>
                  <a:lnTo>
                    <a:pt x="347182" y="244531"/>
                  </a:lnTo>
                  <a:lnTo>
                    <a:pt x="318050" y="277421"/>
                  </a:lnTo>
                  <a:lnTo>
                    <a:pt x="280343" y="302831"/>
                  </a:lnTo>
                  <a:lnTo>
                    <a:pt x="235837" y="319214"/>
                  </a:lnTo>
                  <a:lnTo>
                    <a:pt x="186309" y="325019"/>
                  </a:lnTo>
                  <a:lnTo>
                    <a:pt x="136781" y="319214"/>
                  </a:lnTo>
                  <a:lnTo>
                    <a:pt x="92275" y="302831"/>
                  </a:lnTo>
                  <a:lnTo>
                    <a:pt x="54568" y="277421"/>
                  </a:lnTo>
                  <a:lnTo>
                    <a:pt x="25436" y="244531"/>
                  </a:lnTo>
                  <a:lnTo>
                    <a:pt x="6655" y="205710"/>
                  </a:lnTo>
                  <a:lnTo>
                    <a:pt x="0" y="162509"/>
                  </a:lnTo>
                  <a:close/>
                </a:path>
              </a:pathLst>
            </a:custGeom>
            <a:ln w="12700">
              <a:solidFill>
                <a:srgbClr val="00B0F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5084408" y="1473708"/>
            <a:ext cx="483870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20" dirty="0">
                <a:solidFill>
                  <a:srgbClr val="2D393E"/>
                </a:solidFill>
                <a:latin typeface="Calibri"/>
                <a:cs typeface="Calibri"/>
              </a:rPr>
              <a:t>ОРГАНИЗАЦИЯ</a:t>
            </a:r>
            <a:r>
              <a:rPr sz="1400" spc="-25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D393E"/>
                </a:solidFill>
                <a:latin typeface="Calibri"/>
                <a:cs typeface="Calibri"/>
              </a:rPr>
              <a:t>СИСТЕМЫ</a:t>
            </a:r>
            <a:r>
              <a:rPr sz="1400" spc="-20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2D393E"/>
                </a:solidFill>
                <a:latin typeface="Calibri"/>
                <a:cs typeface="Calibri"/>
              </a:rPr>
              <a:t>ОБРАЗОВАНИЯ</a:t>
            </a:r>
            <a:r>
              <a:rPr sz="1400" spc="-20" dirty="0">
                <a:solidFill>
                  <a:srgbClr val="2D393E"/>
                </a:solidFill>
                <a:latin typeface="Calibri"/>
                <a:cs typeface="Calibri"/>
              </a:rPr>
              <a:t> ПОДГОТОВКИ </a:t>
            </a:r>
            <a:r>
              <a:rPr sz="1400" spc="-10" dirty="0">
                <a:solidFill>
                  <a:srgbClr val="2D393E"/>
                </a:solidFill>
                <a:latin typeface="Calibri"/>
                <a:cs typeface="Calibri"/>
              </a:rPr>
              <a:t>КАДРОВ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008338" y="2241803"/>
            <a:ext cx="220662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25" dirty="0">
                <a:solidFill>
                  <a:srgbClr val="2D393E"/>
                </a:solidFill>
                <a:latin typeface="Calibri"/>
                <a:cs typeface="Calibri"/>
              </a:rPr>
              <a:t>РАЗРАБОТКА</a:t>
            </a:r>
            <a:r>
              <a:rPr sz="1400" spc="-15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2D393E"/>
                </a:solidFill>
                <a:latin typeface="Calibri"/>
                <a:cs typeface="Calibri"/>
              </a:rPr>
              <a:t>МЕТОДОЛОГИИ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865599" y="3098291"/>
            <a:ext cx="223520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20" dirty="0">
                <a:solidFill>
                  <a:srgbClr val="2D393E"/>
                </a:solidFill>
                <a:latin typeface="Calibri"/>
                <a:cs typeface="Calibri"/>
              </a:rPr>
              <a:t>ПРАКТИЧЕСКИЕ</a:t>
            </a:r>
            <a:r>
              <a:rPr sz="1400" spc="20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2D393E"/>
                </a:solidFill>
                <a:latin typeface="Calibri"/>
                <a:cs typeface="Calibri"/>
              </a:rPr>
              <a:t>ДЕМОКЕЙСЫ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694266" y="4000500"/>
            <a:ext cx="251714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solidFill>
                  <a:srgbClr val="2D393E"/>
                </a:solidFill>
                <a:latin typeface="Calibri"/>
                <a:cs typeface="Calibri"/>
              </a:rPr>
              <a:t>КОММЕРЧЕСКАЯ</a:t>
            </a:r>
            <a:r>
              <a:rPr sz="1400" spc="-55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2D393E"/>
                </a:solidFill>
                <a:latin typeface="Calibri"/>
                <a:cs typeface="Calibri"/>
              </a:rPr>
              <a:t>ЭКСПЛУАТАЦИЯ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8551528" y="4777740"/>
            <a:ext cx="221551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solidFill>
                  <a:srgbClr val="2D393E"/>
                </a:solidFill>
                <a:latin typeface="Calibri"/>
                <a:cs typeface="Calibri"/>
              </a:rPr>
              <a:t>ПРИВЛЕЧЕНИЕ ИНВЕСТИЦИЙ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9323053" y="5570220"/>
            <a:ext cx="279463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2D393E"/>
                </a:solidFill>
                <a:latin typeface="Calibri"/>
                <a:cs typeface="Calibri"/>
              </a:rPr>
              <a:t>РЕАЛИЗАЦИЯ</a:t>
            </a:r>
            <a:r>
              <a:rPr sz="1400" spc="-50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400" spc="-25" dirty="0">
                <a:solidFill>
                  <a:srgbClr val="2D393E"/>
                </a:solidFill>
                <a:latin typeface="Calibri"/>
                <a:cs typeface="Calibri"/>
              </a:rPr>
              <a:t>СТРАТЕГИИ</a:t>
            </a:r>
            <a:r>
              <a:rPr sz="1400" spc="-40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D393E"/>
                </a:solidFill>
                <a:latin typeface="Calibri"/>
                <a:cs typeface="Calibri"/>
              </a:rPr>
              <a:t>ПОД</a:t>
            </a:r>
            <a:r>
              <a:rPr sz="1400" spc="-45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2D393E"/>
                </a:solidFill>
                <a:latin typeface="Calibri"/>
                <a:cs typeface="Calibri"/>
              </a:rPr>
              <a:t>КЛЮЧ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470455" y="1451355"/>
            <a:ext cx="12890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50" dirty="0">
                <a:solidFill>
                  <a:srgbClr val="626262"/>
                </a:solidFill>
                <a:latin typeface="Calibri"/>
                <a:cs typeface="Calibri"/>
              </a:rPr>
              <a:t>1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5272373" y="2190145"/>
            <a:ext cx="372745" cy="325120"/>
          </a:xfrm>
          <a:custGeom>
            <a:avLst/>
            <a:gdLst/>
            <a:ahLst/>
            <a:cxnLst/>
            <a:rect l="l" t="t" r="r" b="b"/>
            <a:pathLst>
              <a:path w="372745" h="325119">
                <a:moveTo>
                  <a:pt x="0" y="162509"/>
                </a:moveTo>
                <a:lnTo>
                  <a:pt x="6655" y="119308"/>
                </a:lnTo>
                <a:lnTo>
                  <a:pt x="25436" y="80487"/>
                </a:lnTo>
                <a:lnTo>
                  <a:pt x="54568" y="47597"/>
                </a:lnTo>
                <a:lnTo>
                  <a:pt x="92275" y="22187"/>
                </a:lnTo>
                <a:lnTo>
                  <a:pt x="136781" y="5804"/>
                </a:lnTo>
                <a:lnTo>
                  <a:pt x="186309" y="0"/>
                </a:lnTo>
                <a:lnTo>
                  <a:pt x="235837" y="5804"/>
                </a:lnTo>
                <a:lnTo>
                  <a:pt x="280343" y="22187"/>
                </a:lnTo>
                <a:lnTo>
                  <a:pt x="318050" y="47597"/>
                </a:lnTo>
                <a:lnTo>
                  <a:pt x="347182" y="80487"/>
                </a:lnTo>
                <a:lnTo>
                  <a:pt x="365963" y="119308"/>
                </a:lnTo>
                <a:lnTo>
                  <a:pt x="372619" y="162509"/>
                </a:lnTo>
                <a:lnTo>
                  <a:pt x="365963" y="205710"/>
                </a:lnTo>
                <a:lnTo>
                  <a:pt x="347182" y="244531"/>
                </a:lnTo>
                <a:lnTo>
                  <a:pt x="318050" y="277421"/>
                </a:lnTo>
                <a:lnTo>
                  <a:pt x="280343" y="302831"/>
                </a:lnTo>
                <a:lnTo>
                  <a:pt x="235837" y="319214"/>
                </a:lnTo>
                <a:lnTo>
                  <a:pt x="186309" y="325019"/>
                </a:lnTo>
                <a:lnTo>
                  <a:pt x="136781" y="319214"/>
                </a:lnTo>
                <a:lnTo>
                  <a:pt x="92275" y="302831"/>
                </a:lnTo>
                <a:lnTo>
                  <a:pt x="54568" y="277421"/>
                </a:lnTo>
                <a:lnTo>
                  <a:pt x="25436" y="244531"/>
                </a:lnTo>
                <a:lnTo>
                  <a:pt x="6655" y="205710"/>
                </a:lnTo>
                <a:lnTo>
                  <a:pt x="0" y="162509"/>
                </a:lnTo>
                <a:close/>
              </a:path>
            </a:pathLst>
          </a:custGeom>
          <a:ln w="12700">
            <a:solidFill>
              <a:srgbClr val="00B0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5394389" y="2204211"/>
            <a:ext cx="12890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50" dirty="0">
                <a:solidFill>
                  <a:srgbClr val="626262"/>
                </a:solidFill>
                <a:latin typeface="Calibri"/>
                <a:cs typeface="Calibri"/>
              </a:rPr>
              <a:t>2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6153431" y="3042639"/>
            <a:ext cx="372745" cy="325120"/>
          </a:xfrm>
          <a:custGeom>
            <a:avLst/>
            <a:gdLst/>
            <a:ahLst/>
            <a:cxnLst/>
            <a:rect l="l" t="t" r="r" b="b"/>
            <a:pathLst>
              <a:path w="372745" h="325120">
                <a:moveTo>
                  <a:pt x="0" y="162509"/>
                </a:moveTo>
                <a:lnTo>
                  <a:pt x="6655" y="119308"/>
                </a:lnTo>
                <a:lnTo>
                  <a:pt x="25436" y="80487"/>
                </a:lnTo>
                <a:lnTo>
                  <a:pt x="54568" y="47597"/>
                </a:lnTo>
                <a:lnTo>
                  <a:pt x="92275" y="22187"/>
                </a:lnTo>
                <a:lnTo>
                  <a:pt x="136781" y="5804"/>
                </a:lnTo>
                <a:lnTo>
                  <a:pt x="186309" y="0"/>
                </a:lnTo>
                <a:lnTo>
                  <a:pt x="235837" y="5804"/>
                </a:lnTo>
                <a:lnTo>
                  <a:pt x="280343" y="22187"/>
                </a:lnTo>
                <a:lnTo>
                  <a:pt x="318050" y="47597"/>
                </a:lnTo>
                <a:lnTo>
                  <a:pt x="347182" y="80487"/>
                </a:lnTo>
                <a:lnTo>
                  <a:pt x="365963" y="119308"/>
                </a:lnTo>
                <a:lnTo>
                  <a:pt x="372619" y="162509"/>
                </a:lnTo>
                <a:lnTo>
                  <a:pt x="365963" y="205710"/>
                </a:lnTo>
                <a:lnTo>
                  <a:pt x="347182" y="244531"/>
                </a:lnTo>
                <a:lnTo>
                  <a:pt x="318050" y="277421"/>
                </a:lnTo>
                <a:lnTo>
                  <a:pt x="280343" y="302831"/>
                </a:lnTo>
                <a:lnTo>
                  <a:pt x="235837" y="319214"/>
                </a:lnTo>
                <a:lnTo>
                  <a:pt x="186309" y="325019"/>
                </a:lnTo>
                <a:lnTo>
                  <a:pt x="136781" y="319214"/>
                </a:lnTo>
                <a:lnTo>
                  <a:pt x="92275" y="302831"/>
                </a:lnTo>
                <a:lnTo>
                  <a:pt x="54568" y="277421"/>
                </a:lnTo>
                <a:lnTo>
                  <a:pt x="25436" y="244531"/>
                </a:lnTo>
                <a:lnTo>
                  <a:pt x="6655" y="205710"/>
                </a:lnTo>
                <a:lnTo>
                  <a:pt x="0" y="162509"/>
                </a:lnTo>
                <a:close/>
              </a:path>
            </a:pathLst>
          </a:custGeom>
          <a:ln w="12700">
            <a:solidFill>
              <a:srgbClr val="00B0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6275447" y="3057652"/>
            <a:ext cx="12890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50" dirty="0">
                <a:solidFill>
                  <a:srgbClr val="626262"/>
                </a:solidFill>
                <a:latin typeface="Calibri"/>
                <a:cs typeface="Calibri"/>
              </a:rPr>
              <a:t>3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6948777" y="3952275"/>
            <a:ext cx="372745" cy="325120"/>
          </a:xfrm>
          <a:custGeom>
            <a:avLst/>
            <a:gdLst/>
            <a:ahLst/>
            <a:cxnLst/>
            <a:rect l="l" t="t" r="r" b="b"/>
            <a:pathLst>
              <a:path w="372745" h="325120">
                <a:moveTo>
                  <a:pt x="0" y="162509"/>
                </a:moveTo>
                <a:lnTo>
                  <a:pt x="6655" y="119308"/>
                </a:lnTo>
                <a:lnTo>
                  <a:pt x="25436" y="80487"/>
                </a:lnTo>
                <a:lnTo>
                  <a:pt x="54568" y="47597"/>
                </a:lnTo>
                <a:lnTo>
                  <a:pt x="92275" y="22187"/>
                </a:lnTo>
                <a:lnTo>
                  <a:pt x="136781" y="5804"/>
                </a:lnTo>
                <a:lnTo>
                  <a:pt x="186309" y="0"/>
                </a:lnTo>
                <a:lnTo>
                  <a:pt x="235837" y="5804"/>
                </a:lnTo>
                <a:lnTo>
                  <a:pt x="280343" y="22187"/>
                </a:lnTo>
                <a:lnTo>
                  <a:pt x="318050" y="47597"/>
                </a:lnTo>
                <a:lnTo>
                  <a:pt x="347182" y="80487"/>
                </a:lnTo>
                <a:lnTo>
                  <a:pt x="365963" y="119308"/>
                </a:lnTo>
                <a:lnTo>
                  <a:pt x="372619" y="162509"/>
                </a:lnTo>
                <a:lnTo>
                  <a:pt x="365963" y="205710"/>
                </a:lnTo>
                <a:lnTo>
                  <a:pt x="347182" y="244531"/>
                </a:lnTo>
                <a:lnTo>
                  <a:pt x="318050" y="277421"/>
                </a:lnTo>
                <a:lnTo>
                  <a:pt x="280343" y="302831"/>
                </a:lnTo>
                <a:lnTo>
                  <a:pt x="235837" y="319214"/>
                </a:lnTo>
                <a:lnTo>
                  <a:pt x="186309" y="325019"/>
                </a:lnTo>
                <a:lnTo>
                  <a:pt x="136781" y="319214"/>
                </a:lnTo>
                <a:lnTo>
                  <a:pt x="92275" y="302831"/>
                </a:lnTo>
                <a:lnTo>
                  <a:pt x="54568" y="277421"/>
                </a:lnTo>
                <a:lnTo>
                  <a:pt x="25436" y="244531"/>
                </a:lnTo>
                <a:lnTo>
                  <a:pt x="6655" y="205710"/>
                </a:lnTo>
                <a:lnTo>
                  <a:pt x="0" y="162509"/>
                </a:lnTo>
                <a:close/>
              </a:path>
            </a:pathLst>
          </a:custGeom>
          <a:ln w="12700">
            <a:solidFill>
              <a:srgbClr val="00B0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7070792" y="3965955"/>
            <a:ext cx="12890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50" dirty="0">
                <a:solidFill>
                  <a:srgbClr val="626262"/>
                </a:solidFill>
                <a:latin typeface="Calibri"/>
                <a:cs typeface="Calibri"/>
              </a:rPr>
              <a:t>4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7744113" y="4747612"/>
            <a:ext cx="372745" cy="325120"/>
          </a:xfrm>
          <a:custGeom>
            <a:avLst/>
            <a:gdLst/>
            <a:ahLst/>
            <a:cxnLst/>
            <a:rect l="l" t="t" r="r" b="b"/>
            <a:pathLst>
              <a:path w="372745" h="325120">
                <a:moveTo>
                  <a:pt x="0" y="162509"/>
                </a:moveTo>
                <a:lnTo>
                  <a:pt x="6655" y="119308"/>
                </a:lnTo>
                <a:lnTo>
                  <a:pt x="25436" y="80487"/>
                </a:lnTo>
                <a:lnTo>
                  <a:pt x="54568" y="47597"/>
                </a:lnTo>
                <a:lnTo>
                  <a:pt x="92275" y="22187"/>
                </a:lnTo>
                <a:lnTo>
                  <a:pt x="136781" y="5804"/>
                </a:lnTo>
                <a:lnTo>
                  <a:pt x="186309" y="0"/>
                </a:lnTo>
                <a:lnTo>
                  <a:pt x="235837" y="5804"/>
                </a:lnTo>
                <a:lnTo>
                  <a:pt x="280343" y="22187"/>
                </a:lnTo>
                <a:lnTo>
                  <a:pt x="318050" y="47597"/>
                </a:lnTo>
                <a:lnTo>
                  <a:pt x="347182" y="80487"/>
                </a:lnTo>
                <a:lnTo>
                  <a:pt x="365963" y="119308"/>
                </a:lnTo>
                <a:lnTo>
                  <a:pt x="372619" y="162509"/>
                </a:lnTo>
                <a:lnTo>
                  <a:pt x="365963" y="205710"/>
                </a:lnTo>
                <a:lnTo>
                  <a:pt x="347182" y="244531"/>
                </a:lnTo>
                <a:lnTo>
                  <a:pt x="318050" y="277421"/>
                </a:lnTo>
                <a:lnTo>
                  <a:pt x="280343" y="302831"/>
                </a:lnTo>
                <a:lnTo>
                  <a:pt x="235837" y="319214"/>
                </a:lnTo>
                <a:lnTo>
                  <a:pt x="186309" y="325019"/>
                </a:lnTo>
                <a:lnTo>
                  <a:pt x="136781" y="319214"/>
                </a:lnTo>
                <a:lnTo>
                  <a:pt x="92275" y="302831"/>
                </a:lnTo>
                <a:lnTo>
                  <a:pt x="54568" y="277421"/>
                </a:lnTo>
                <a:lnTo>
                  <a:pt x="25436" y="244531"/>
                </a:lnTo>
                <a:lnTo>
                  <a:pt x="6655" y="205710"/>
                </a:lnTo>
                <a:lnTo>
                  <a:pt x="0" y="162509"/>
                </a:lnTo>
                <a:close/>
              </a:path>
            </a:pathLst>
          </a:custGeom>
          <a:ln w="12700">
            <a:solidFill>
              <a:srgbClr val="00B0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7866128" y="4761484"/>
            <a:ext cx="12890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50" dirty="0">
                <a:solidFill>
                  <a:srgbClr val="626262"/>
                </a:solidFill>
                <a:latin typeface="Calibri"/>
                <a:cs typeface="Calibri"/>
              </a:rPr>
              <a:t>5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8582311" y="5528662"/>
            <a:ext cx="372745" cy="325120"/>
          </a:xfrm>
          <a:custGeom>
            <a:avLst/>
            <a:gdLst/>
            <a:ahLst/>
            <a:cxnLst/>
            <a:rect l="l" t="t" r="r" b="b"/>
            <a:pathLst>
              <a:path w="372745" h="325120">
                <a:moveTo>
                  <a:pt x="0" y="162509"/>
                </a:moveTo>
                <a:lnTo>
                  <a:pt x="6655" y="119308"/>
                </a:lnTo>
                <a:lnTo>
                  <a:pt x="25436" y="80487"/>
                </a:lnTo>
                <a:lnTo>
                  <a:pt x="54568" y="47597"/>
                </a:lnTo>
                <a:lnTo>
                  <a:pt x="92275" y="22187"/>
                </a:lnTo>
                <a:lnTo>
                  <a:pt x="136781" y="5804"/>
                </a:lnTo>
                <a:lnTo>
                  <a:pt x="186309" y="0"/>
                </a:lnTo>
                <a:lnTo>
                  <a:pt x="235837" y="5804"/>
                </a:lnTo>
                <a:lnTo>
                  <a:pt x="280343" y="22187"/>
                </a:lnTo>
                <a:lnTo>
                  <a:pt x="318050" y="47597"/>
                </a:lnTo>
                <a:lnTo>
                  <a:pt x="347182" y="80487"/>
                </a:lnTo>
                <a:lnTo>
                  <a:pt x="365963" y="119308"/>
                </a:lnTo>
                <a:lnTo>
                  <a:pt x="372619" y="162509"/>
                </a:lnTo>
                <a:lnTo>
                  <a:pt x="365963" y="205710"/>
                </a:lnTo>
                <a:lnTo>
                  <a:pt x="347182" y="244531"/>
                </a:lnTo>
                <a:lnTo>
                  <a:pt x="318050" y="277421"/>
                </a:lnTo>
                <a:lnTo>
                  <a:pt x="280343" y="302831"/>
                </a:lnTo>
                <a:lnTo>
                  <a:pt x="235837" y="319214"/>
                </a:lnTo>
                <a:lnTo>
                  <a:pt x="186309" y="325019"/>
                </a:lnTo>
                <a:lnTo>
                  <a:pt x="136781" y="319214"/>
                </a:lnTo>
                <a:lnTo>
                  <a:pt x="92275" y="302831"/>
                </a:lnTo>
                <a:lnTo>
                  <a:pt x="54568" y="277421"/>
                </a:lnTo>
                <a:lnTo>
                  <a:pt x="25436" y="244531"/>
                </a:lnTo>
                <a:lnTo>
                  <a:pt x="6655" y="205710"/>
                </a:lnTo>
                <a:lnTo>
                  <a:pt x="0" y="162509"/>
                </a:lnTo>
                <a:close/>
              </a:path>
            </a:pathLst>
          </a:custGeom>
          <a:ln w="12700">
            <a:solidFill>
              <a:srgbClr val="00B0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8704327" y="5544820"/>
            <a:ext cx="12890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50" dirty="0">
                <a:solidFill>
                  <a:srgbClr val="626262"/>
                </a:solidFill>
                <a:latin typeface="Calibri"/>
                <a:cs typeface="Calibri"/>
              </a:rPr>
              <a:t>6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622172" y="6213855"/>
            <a:ext cx="7046595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ГЛУБИНА</a:t>
            </a:r>
            <a:r>
              <a:rPr sz="13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ИНТЕГРАЦИИ</a:t>
            </a:r>
            <a:r>
              <a:rPr sz="1300" spc="2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-25" dirty="0">
                <a:solidFill>
                  <a:srgbClr val="FFFFFF"/>
                </a:solidFill>
                <a:latin typeface="Calibri"/>
                <a:cs typeface="Calibri"/>
              </a:rPr>
              <a:t>СТРАТЕГИЧЕСКОГО</a:t>
            </a:r>
            <a:r>
              <a:rPr sz="13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ПАРТНЕРСТВА</a:t>
            </a:r>
            <a:r>
              <a:rPr sz="13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3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РАЗВИТИЕ</a:t>
            </a:r>
            <a:r>
              <a:rPr sz="13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РЕГИОНАЛЬНОГО</a:t>
            </a:r>
            <a:r>
              <a:rPr sz="13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РЫНКА</a:t>
            </a:r>
            <a:r>
              <a:rPr sz="1300" spc="-25" dirty="0">
                <a:solidFill>
                  <a:srgbClr val="FFFFFF"/>
                </a:solidFill>
                <a:latin typeface="Calibri"/>
                <a:cs typeface="Calibri"/>
              </a:rPr>
              <a:t> БЛА</a:t>
            </a:r>
            <a:endParaRPr sz="13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load.wikimedia.org/wikipedia/commons/thumb/7/7e/Russia_Dagestan_location_map.svg/500px-Russia_Dagestan_location_map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4202" y="985131"/>
            <a:ext cx="3356706" cy="4800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ject 2"/>
          <p:cNvSpPr/>
          <p:nvPr/>
        </p:nvSpPr>
        <p:spPr>
          <a:xfrm>
            <a:off x="10604937" y="0"/>
            <a:ext cx="1573530" cy="6858000"/>
          </a:xfrm>
          <a:custGeom>
            <a:avLst/>
            <a:gdLst/>
            <a:ahLst/>
            <a:cxnLst/>
            <a:rect l="l" t="t" r="r" b="b"/>
            <a:pathLst>
              <a:path w="1573529" h="6858000">
                <a:moveTo>
                  <a:pt x="1572934" y="0"/>
                </a:moveTo>
                <a:lnTo>
                  <a:pt x="0" y="0"/>
                </a:lnTo>
                <a:lnTo>
                  <a:pt x="0" y="6858000"/>
                </a:lnTo>
                <a:lnTo>
                  <a:pt x="1572934" y="6858000"/>
                </a:lnTo>
                <a:lnTo>
                  <a:pt x="1572934" y="0"/>
                </a:lnTo>
                <a:close/>
              </a:path>
            </a:pathLst>
          </a:custGeom>
          <a:solidFill>
            <a:srgbClr val="6262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750539" y="6421628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13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18944" y="116840"/>
            <a:ext cx="10652893" cy="3359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0185">
              <a:lnSpc>
                <a:spcPct val="100000"/>
              </a:lnSpc>
              <a:spcBef>
                <a:spcPts val="100"/>
              </a:spcBef>
            </a:pPr>
            <a:r>
              <a:rPr lang="ru-RU" spc="-20" dirty="0">
                <a:solidFill>
                  <a:srgbClr val="2D393E"/>
                </a:solidFill>
              </a:rPr>
              <a:t>РЕСПУБЛИКА ДАГЕСТАН </a:t>
            </a:r>
            <a:r>
              <a:rPr dirty="0">
                <a:solidFill>
                  <a:srgbClr val="2D393E"/>
                </a:solidFill>
              </a:rPr>
              <a:t>-</a:t>
            </a:r>
            <a:r>
              <a:rPr spc="-45" dirty="0">
                <a:solidFill>
                  <a:srgbClr val="2D393E"/>
                </a:solidFill>
              </a:rPr>
              <a:t> </a:t>
            </a:r>
            <a:r>
              <a:rPr spc="-10" dirty="0">
                <a:solidFill>
                  <a:srgbClr val="2D393E"/>
                </a:solidFill>
              </a:rPr>
              <a:t>МЕЖРЕГИОНАЛЬНАЯ</a:t>
            </a:r>
            <a:r>
              <a:rPr spc="-45" dirty="0">
                <a:solidFill>
                  <a:srgbClr val="2D393E"/>
                </a:solidFill>
              </a:rPr>
              <a:t> </a:t>
            </a:r>
            <a:r>
              <a:rPr dirty="0">
                <a:solidFill>
                  <a:srgbClr val="2D393E"/>
                </a:solidFill>
              </a:rPr>
              <a:t>ТОЧКА</a:t>
            </a:r>
            <a:r>
              <a:rPr spc="-40" dirty="0">
                <a:solidFill>
                  <a:srgbClr val="2D393E"/>
                </a:solidFill>
              </a:rPr>
              <a:t> </a:t>
            </a:r>
            <a:r>
              <a:rPr spc="-10" dirty="0">
                <a:solidFill>
                  <a:srgbClr val="2D393E"/>
                </a:solidFill>
              </a:rPr>
              <a:t>РОСТА</a:t>
            </a:r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306070" cy="6858000"/>
          </a:xfrm>
          <a:custGeom>
            <a:avLst/>
            <a:gdLst/>
            <a:ahLst/>
            <a:cxnLst/>
            <a:rect l="l" t="t" r="r" b="b"/>
            <a:pathLst>
              <a:path w="306070" h="6858000">
                <a:moveTo>
                  <a:pt x="305983" y="6858000"/>
                </a:moveTo>
                <a:lnTo>
                  <a:pt x="305983" y="0"/>
                </a:lnTo>
                <a:lnTo>
                  <a:pt x="0" y="0"/>
                </a:lnTo>
                <a:lnTo>
                  <a:pt x="0" y="6858000"/>
                </a:lnTo>
                <a:lnTo>
                  <a:pt x="305983" y="6858000"/>
                </a:lnTo>
                <a:close/>
              </a:path>
            </a:pathLst>
          </a:custGeom>
          <a:solidFill>
            <a:srgbClr val="6262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1463" y="482654"/>
            <a:ext cx="10333990" cy="31750"/>
          </a:xfrm>
          <a:custGeom>
            <a:avLst/>
            <a:gdLst/>
            <a:ahLst/>
            <a:cxnLst/>
            <a:rect l="l" t="t" r="r" b="b"/>
            <a:pathLst>
              <a:path w="10333990" h="31750">
                <a:moveTo>
                  <a:pt x="0" y="31697"/>
                </a:moveTo>
                <a:lnTo>
                  <a:pt x="10333475" y="0"/>
                </a:lnTo>
              </a:path>
            </a:pathLst>
          </a:custGeom>
          <a:ln w="12700">
            <a:solidFill>
              <a:srgbClr val="00B0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491769"/>
            <a:ext cx="306070" cy="0"/>
          </a:xfrm>
          <a:custGeom>
            <a:avLst/>
            <a:gdLst/>
            <a:ahLst/>
            <a:cxnLst/>
            <a:rect l="l" t="t" r="r" b="b"/>
            <a:pathLst>
              <a:path w="306070">
                <a:moveTo>
                  <a:pt x="0" y="0"/>
                </a:moveTo>
                <a:lnTo>
                  <a:pt x="305983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589152" y="468706"/>
            <a:ext cx="1603375" cy="5715"/>
          </a:xfrm>
          <a:custGeom>
            <a:avLst/>
            <a:gdLst/>
            <a:ahLst/>
            <a:cxnLst/>
            <a:rect l="l" t="t" r="r" b="b"/>
            <a:pathLst>
              <a:path w="1603375" h="5715">
                <a:moveTo>
                  <a:pt x="0" y="5240"/>
                </a:moveTo>
                <a:lnTo>
                  <a:pt x="1602846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468466" y="362564"/>
            <a:ext cx="276225" cy="237490"/>
          </a:xfrm>
          <a:custGeom>
            <a:avLst/>
            <a:gdLst/>
            <a:ahLst/>
            <a:cxnLst/>
            <a:rect l="l" t="t" r="r" b="b"/>
            <a:pathLst>
              <a:path w="276225" h="237490">
                <a:moveTo>
                  <a:pt x="137923" y="0"/>
                </a:moveTo>
                <a:lnTo>
                  <a:pt x="84237" y="9325"/>
                </a:lnTo>
                <a:lnTo>
                  <a:pt x="40397" y="34757"/>
                </a:lnTo>
                <a:lnTo>
                  <a:pt x="10838" y="72478"/>
                </a:lnTo>
                <a:lnTo>
                  <a:pt x="0" y="118670"/>
                </a:lnTo>
                <a:lnTo>
                  <a:pt x="10838" y="164862"/>
                </a:lnTo>
                <a:lnTo>
                  <a:pt x="40397" y="202583"/>
                </a:lnTo>
                <a:lnTo>
                  <a:pt x="84237" y="228015"/>
                </a:lnTo>
                <a:lnTo>
                  <a:pt x="137923" y="237341"/>
                </a:lnTo>
                <a:lnTo>
                  <a:pt x="191609" y="228015"/>
                </a:lnTo>
                <a:lnTo>
                  <a:pt x="235449" y="202583"/>
                </a:lnTo>
                <a:lnTo>
                  <a:pt x="265007" y="164862"/>
                </a:lnTo>
                <a:lnTo>
                  <a:pt x="275846" y="118670"/>
                </a:lnTo>
                <a:lnTo>
                  <a:pt x="265007" y="72478"/>
                </a:lnTo>
                <a:lnTo>
                  <a:pt x="235449" y="34757"/>
                </a:lnTo>
                <a:lnTo>
                  <a:pt x="191609" y="9325"/>
                </a:lnTo>
                <a:lnTo>
                  <a:pt x="137923" y="0"/>
                </a:lnTo>
                <a:close/>
              </a:path>
            </a:pathLst>
          </a:custGeom>
          <a:solidFill>
            <a:srgbClr val="00B0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468466" y="362564"/>
            <a:ext cx="276225" cy="237490"/>
          </a:xfrm>
          <a:custGeom>
            <a:avLst/>
            <a:gdLst/>
            <a:ahLst/>
            <a:cxnLst/>
            <a:rect l="l" t="t" r="r" b="b"/>
            <a:pathLst>
              <a:path w="276225" h="237490">
                <a:moveTo>
                  <a:pt x="0" y="118671"/>
                </a:moveTo>
                <a:lnTo>
                  <a:pt x="10838" y="72478"/>
                </a:lnTo>
                <a:lnTo>
                  <a:pt x="40396" y="34757"/>
                </a:lnTo>
                <a:lnTo>
                  <a:pt x="84237" y="9325"/>
                </a:lnTo>
                <a:lnTo>
                  <a:pt x="137923" y="0"/>
                </a:lnTo>
                <a:lnTo>
                  <a:pt x="191609" y="9325"/>
                </a:lnTo>
                <a:lnTo>
                  <a:pt x="235450" y="34757"/>
                </a:lnTo>
                <a:lnTo>
                  <a:pt x="265008" y="72478"/>
                </a:lnTo>
                <a:lnTo>
                  <a:pt x="275847" y="118671"/>
                </a:lnTo>
                <a:lnTo>
                  <a:pt x="265008" y="164863"/>
                </a:lnTo>
                <a:lnTo>
                  <a:pt x="235450" y="202584"/>
                </a:lnTo>
                <a:lnTo>
                  <a:pt x="191609" y="228016"/>
                </a:lnTo>
                <a:lnTo>
                  <a:pt x="137923" y="237342"/>
                </a:lnTo>
                <a:lnTo>
                  <a:pt x="84237" y="228016"/>
                </a:lnTo>
                <a:lnTo>
                  <a:pt x="40396" y="202584"/>
                </a:lnTo>
                <a:lnTo>
                  <a:pt x="10838" y="164863"/>
                </a:lnTo>
                <a:lnTo>
                  <a:pt x="0" y="118671"/>
                </a:lnTo>
                <a:close/>
              </a:path>
            </a:pathLst>
          </a:custGeom>
          <a:ln w="12700">
            <a:solidFill>
              <a:srgbClr val="00B0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689184" y="62194"/>
            <a:ext cx="55244" cy="6076950"/>
          </a:xfrm>
          <a:custGeom>
            <a:avLst/>
            <a:gdLst/>
            <a:ahLst/>
            <a:cxnLst/>
            <a:rect l="l" t="t" r="r" b="b"/>
            <a:pathLst>
              <a:path w="55245" h="6076950">
                <a:moveTo>
                  <a:pt x="0" y="0"/>
                </a:moveTo>
                <a:lnTo>
                  <a:pt x="55128" y="6076485"/>
                </a:lnTo>
              </a:path>
            </a:pathLst>
          </a:custGeom>
          <a:ln w="12700">
            <a:solidFill>
              <a:srgbClr val="00B0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5319599" y="5682889"/>
            <a:ext cx="207360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1600" u="heavy" spc="295" dirty="0">
                <a:solidFill>
                  <a:srgbClr val="1C2229"/>
                </a:solidFill>
                <a:uFill>
                  <a:solidFill>
                    <a:srgbClr val="626262"/>
                  </a:solidFill>
                </a:uFill>
                <a:latin typeface="Calibri Light"/>
                <a:cs typeface="Calibri Light"/>
              </a:rPr>
              <a:t>АЗЕРБАЙДЖАН</a:t>
            </a:r>
            <a:endParaRPr sz="1600" dirty="0">
              <a:latin typeface="Calibri Light"/>
              <a:cs typeface="Calibri Ligh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008806" y="4873425"/>
            <a:ext cx="98721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600" u="heavy" spc="270" dirty="0">
                <a:solidFill>
                  <a:srgbClr val="1C2229"/>
                </a:solidFill>
                <a:uFill>
                  <a:solidFill>
                    <a:srgbClr val="626262"/>
                  </a:solidFill>
                </a:uFill>
                <a:latin typeface="Calibri Light"/>
                <a:cs typeface="Calibri Light"/>
              </a:rPr>
              <a:t>ГРУЗИЯ</a:t>
            </a:r>
            <a:endParaRPr sz="1600" dirty="0">
              <a:latin typeface="Calibri Light"/>
              <a:cs typeface="Calibri Ligh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219972" y="2649312"/>
            <a:ext cx="162185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600" u="heavy" spc="135" dirty="0">
                <a:solidFill>
                  <a:srgbClr val="1C2229"/>
                </a:solidFill>
                <a:uFill>
                  <a:solidFill>
                    <a:srgbClr val="626262"/>
                  </a:solidFill>
                </a:uFill>
                <a:latin typeface="Calibri Light"/>
                <a:cs typeface="Calibri Light"/>
              </a:rPr>
              <a:t>ЧЕЧЕНСКАЯ РЕСПУБЛИКА</a:t>
            </a:r>
            <a:endParaRPr sz="1600" dirty="0">
              <a:latin typeface="Calibri Light"/>
              <a:cs typeface="Calibri Light"/>
            </a:endParaRPr>
          </a:p>
        </p:txBody>
      </p:sp>
      <p:pic>
        <p:nvPicPr>
          <p:cNvPr id="21" name="object 2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86099" y="3511032"/>
            <a:ext cx="179885" cy="141288"/>
          </a:xfrm>
          <a:prstGeom prst="rect">
            <a:avLst/>
          </a:prstGeom>
        </p:spPr>
      </p:pic>
      <p:sp>
        <p:nvSpPr>
          <p:cNvPr id="22" name="object 22"/>
          <p:cNvSpPr txBox="1"/>
          <p:nvPr/>
        </p:nvSpPr>
        <p:spPr>
          <a:xfrm>
            <a:off x="6079681" y="3449383"/>
            <a:ext cx="1149350" cy="166712"/>
          </a:xfrm>
          <a:prstGeom prst="rect">
            <a:avLst/>
          </a:prstGeom>
          <a:noFill/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1000" dirty="0">
                <a:solidFill>
                  <a:srgbClr val="1C2229"/>
                </a:solidFill>
                <a:latin typeface="Calibri Light"/>
                <a:cs typeface="Calibri Light"/>
              </a:rPr>
              <a:t>МАХАЧКАЛА</a:t>
            </a:r>
            <a:endParaRPr sz="1000" dirty="0">
              <a:latin typeface="Calibri Light"/>
              <a:cs typeface="Calibri Light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-6349" y="4151312"/>
            <a:ext cx="645795" cy="1540510"/>
            <a:chOff x="-6349" y="4151312"/>
            <a:chExt cx="645795" cy="1540510"/>
          </a:xfrm>
        </p:grpSpPr>
        <p:sp>
          <p:nvSpPr>
            <p:cNvPr id="24" name="object 24"/>
            <p:cNvSpPr/>
            <p:nvPr/>
          </p:nvSpPr>
          <p:spPr>
            <a:xfrm>
              <a:off x="497564" y="4157662"/>
              <a:ext cx="0" cy="1527810"/>
            </a:xfrm>
            <a:custGeom>
              <a:avLst/>
              <a:gdLst/>
              <a:ahLst/>
              <a:cxnLst/>
              <a:rect l="l" t="t" r="r" b="b"/>
              <a:pathLst>
                <a:path h="1527810">
                  <a:moveTo>
                    <a:pt x="0" y="0"/>
                  </a:moveTo>
                  <a:lnTo>
                    <a:pt x="1" y="1527519"/>
                  </a:lnTo>
                </a:path>
              </a:pathLst>
            </a:custGeom>
            <a:ln w="12700">
              <a:solidFill>
                <a:srgbClr val="00B0F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7928" y="4496040"/>
              <a:ext cx="615315" cy="0"/>
            </a:xfrm>
            <a:custGeom>
              <a:avLst/>
              <a:gdLst/>
              <a:ahLst/>
              <a:cxnLst/>
              <a:rect l="l" t="t" r="r" b="b"/>
              <a:pathLst>
                <a:path w="615315">
                  <a:moveTo>
                    <a:pt x="0" y="0"/>
                  </a:moveTo>
                  <a:lnTo>
                    <a:pt x="614706" y="1"/>
                  </a:lnTo>
                </a:path>
              </a:pathLst>
            </a:custGeom>
            <a:ln w="12700">
              <a:solidFill>
                <a:srgbClr val="00B0F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0" y="5178755"/>
              <a:ext cx="598805" cy="0"/>
            </a:xfrm>
            <a:custGeom>
              <a:avLst/>
              <a:gdLst/>
              <a:ahLst/>
              <a:cxnLst/>
              <a:rect l="l" t="t" r="r" b="b"/>
              <a:pathLst>
                <a:path w="598805">
                  <a:moveTo>
                    <a:pt x="0" y="0"/>
                  </a:moveTo>
                  <a:lnTo>
                    <a:pt x="598736" y="0"/>
                  </a:lnTo>
                </a:path>
              </a:pathLst>
            </a:custGeom>
            <a:ln w="12700">
              <a:solidFill>
                <a:srgbClr val="00B0F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748452" y="4377443"/>
            <a:ext cx="3050540" cy="108824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0"/>
              </a:spcBef>
            </a:pPr>
            <a:r>
              <a:rPr sz="1200" dirty="0" err="1">
                <a:solidFill>
                  <a:srgbClr val="2D393E"/>
                </a:solidFill>
                <a:latin typeface="Calibri"/>
                <a:cs typeface="Calibri"/>
              </a:rPr>
              <a:t>измерение</a:t>
            </a:r>
            <a:r>
              <a:rPr sz="1200" spc="-25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D393E"/>
                </a:solidFill>
                <a:latin typeface="Calibri"/>
                <a:cs typeface="Calibri"/>
              </a:rPr>
              <a:t>и</a:t>
            </a:r>
            <a:r>
              <a:rPr sz="1200" spc="-20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D393E"/>
                </a:solidFill>
                <a:latin typeface="Calibri"/>
                <a:cs typeface="Calibri"/>
              </a:rPr>
              <a:t>испытание</a:t>
            </a:r>
            <a:r>
              <a:rPr sz="1200" spc="-20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D393E"/>
                </a:solidFill>
                <a:latin typeface="Calibri"/>
                <a:cs typeface="Calibri"/>
              </a:rPr>
              <a:t>ЛТХ</a:t>
            </a:r>
            <a:r>
              <a:rPr sz="1200" spc="235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200" spc="-25" dirty="0">
                <a:solidFill>
                  <a:srgbClr val="2D393E"/>
                </a:solidFill>
                <a:latin typeface="Calibri"/>
                <a:cs typeface="Calibri"/>
              </a:rPr>
              <a:t>БЛА </a:t>
            </a:r>
            <a:r>
              <a:rPr sz="1200" spc="-10" dirty="0">
                <a:solidFill>
                  <a:srgbClr val="2D393E"/>
                </a:solidFill>
                <a:latin typeface="Calibri"/>
                <a:cs typeface="Calibri"/>
              </a:rPr>
              <a:t>оборудованной</a:t>
            </a:r>
            <a:r>
              <a:rPr sz="1200" spc="25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2D393E"/>
                </a:solidFill>
                <a:latin typeface="Calibri"/>
                <a:cs typeface="Calibri"/>
              </a:rPr>
              <a:t>диагностической</a:t>
            </a:r>
            <a:r>
              <a:rPr sz="1200" spc="25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2D393E"/>
                </a:solidFill>
                <a:latin typeface="Calibri"/>
                <a:cs typeface="Calibri"/>
              </a:rPr>
              <a:t>аппаратурой </a:t>
            </a:r>
            <a:r>
              <a:rPr sz="1200" dirty="0">
                <a:solidFill>
                  <a:srgbClr val="2D393E"/>
                </a:solidFill>
                <a:latin typeface="Calibri"/>
                <a:cs typeface="Calibri"/>
              </a:rPr>
              <a:t>на </a:t>
            </a:r>
            <a:r>
              <a:rPr sz="1200" spc="-10" dirty="0">
                <a:solidFill>
                  <a:srgbClr val="2D393E"/>
                </a:solidFill>
                <a:latin typeface="Calibri"/>
                <a:cs typeface="Calibri"/>
              </a:rPr>
              <a:t>выделенном</a:t>
            </a:r>
            <a:r>
              <a:rPr sz="1200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200" spc="-20" dirty="0">
                <a:solidFill>
                  <a:srgbClr val="2D393E"/>
                </a:solidFill>
                <a:latin typeface="Calibri"/>
                <a:cs typeface="Calibri"/>
              </a:rPr>
              <a:t>поле</a:t>
            </a:r>
            <a:endParaRPr sz="1200" dirty="0">
              <a:latin typeface="Calibri"/>
              <a:cs typeface="Calibri"/>
            </a:endParaRPr>
          </a:p>
          <a:p>
            <a:pPr marL="36195" marR="553085">
              <a:lnSpc>
                <a:spcPct val="103299"/>
              </a:lnSpc>
              <a:spcBef>
                <a:spcPts val="1105"/>
              </a:spcBef>
            </a:pPr>
            <a:r>
              <a:rPr sz="1200" spc="-10" dirty="0">
                <a:solidFill>
                  <a:srgbClr val="2D393E"/>
                </a:solidFill>
                <a:latin typeface="Calibri"/>
                <a:cs typeface="Calibri"/>
              </a:rPr>
              <a:t>сертификационные</a:t>
            </a:r>
            <a:r>
              <a:rPr sz="1200" spc="-5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D393E"/>
                </a:solidFill>
                <a:latin typeface="Calibri"/>
                <a:cs typeface="Calibri"/>
              </a:rPr>
              <a:t>испытания</a:t>
            </a:r>
            <a:r>
              <a:rPr sz="1200" spc="275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D393E"/>
                </a:solidFill>
                <a:latin typeface="Calibri"/>
                <a:cs typeface="Calibri"/>
              </a:rPr>
              <a:t>БЛА </a:t>
            </a:r>
            <a:r>
              <a:rPr sz="1200" spc="-50" dirty="0">
                <a:solidFill>
                  <a:srgbClr val="2D393E"/>
                </a:solidFill>
                <a:latin typeface="Calibri"/>
                <a:cs typeface="Calibri"/>
              </a:rPr>
              <a:t>и </a:t>
            </a:r>
            <a:r>
              <a:rPr sz="1200" spc="-10" dirty="0">
                <a:solidFill>
                  <a:srgbClr val="2D393E"/>
                </a:solidFill>
                <a:latin typeface="Calibri"/>
                <a:cs typeface="Calibri"/>
              </a:rPr>
              <a:t>целевых нагрузок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10561775" y="5917496"/>
            <a:ext cx="0" cy="780415"/>
          </a:xfrm>
          <a:custGeom>
            <a:avLst/>
            <a:gdLst/>
            <a:ahLst/>
            <a:cxnLst/>
            <a:rect l="l" t="t" r="r" b="b"/>
            <a:pathLst>
              <a:path h="780415">
                <a:moveTo>
                  <a:pt x="0" y="0"/>
                </a:moveTo>
                <a:lnTo>
                  <a:pt x="1" y="779812"/>
                </a:lnTo>
              </a:path>
            </a:pathLst>
          </a:custGeom>
          <a:ln w="12700">
            <a:solidFill>
              <a:srgbClr val="00B0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97564" y="4115922"/>
            <a:ext cx="527050" cy="76200"/>
          </a:xfrm>
          <a:custGeom>
            <a:avLst/>
            <a:gdLst/>
            <a:ahLst/>
            <a:cxnLst/>
            <a:rect l="l" t="t" r="r" b="b"/>
            <a:pathLst>
              <a:path w="527050" h="76200">
                <a:moveTo>
                  <a:pt x="450440" y="0"/>
                </a:moveTo>
                <a:lnTo>
                  <a:pt x="450439" y="76200"/>
                </a:lnTo>
                <a:lnTo>
                  <a:pt x="501240" y="50800"/>
                </a:lnTo>
                <a:lnTo>
                  <a:pt x="463140" y="50800"/>
                </a:lnTo>
                <a:lnTo>
                  <a:pt x="463140" y="25400"/>
                </a:lnTo>
                <a:lnTo>
                  <a:pt x="501240" y="25400"/>
                </a:lnTo>
                <a:lnTo>
                  <a:pt x="450440" y="0"/>
                </a:lnTo>
                <a:close/>
              </a:path>
              <a:path w="527050" h="76200">
                <a:moveTo>
                  <a:pt x="450440" y="25400"/>
                </a:moveTo>
                <a:lnTo>
                  <a:pt x="0" y="25400"/>
                </a:lnTo>
                <a:lnTo>
                  <a:pt x="0" y="50800"/>
                </a:lnTo>
                <a:lnTo>
                  <a:pt x="450439" y="50800"/>
                </a:lnTo>
                <a:lnTo>
                  <a:pt x="450440" y="25400"/>
                </a:lnTo>
                <a:close/>
              </a:path>
              <a:path w="527050" h="76200">
                <a:moveTo>
                  <a:pt x="501240" y="25400"/>
                </a:moveTo>
                <a:lnTo>
                  <a:pt x="463140" y="25400"/>
                </a:lnTo>
                <a:lnTo>
                  <a:pt x="463140" y="50800"/>
                </a:lnTo>
                <a:lnTo>
                  <a:pt x="501240" y="50800"/>
                </a:lnTo>
                <a:lnTo>
                  <a:pt x="526640" y="38100"/>
                </a:lnTo>
                <a:lnTo>
                  <a:pt x="501240" y="25400"/>
                </a:lnTo>
                <a:close/>
              </a:path>
            </a:pathLst>
          </a:custGeom>
          <a:solidFill>
            <a:srgbClr val="00B0F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1" name="object 3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07602" y="4428347"/>
            <a:ext cx="197837" cy="173154"/>
          </a:xfrm>
          <a:prstGeom prst="rect">
            <a:avLst/>
          </a:prstGeom>
        </p:spPr>
      </p:pic>
      <p:pic>
        <p:nvPicPr>
          <p:cNvPr id="32" name="object 3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02838" y="5080815"/>
            <a:ext cx="197836" cy="173154"/>
          </a:xfrm>
          <a:prstGeom prst="rect">
            <a:avLst/>
          </a:prstGeom>
        </p:spPr>
      </p:pic>
      <p:sp>
        <p:nvSpPr>
          <p:cNvPr id="33" name="object 33"/>
          <p:cNvSpPr/>
          <p:nvPr/>
        </p:nvSpPr>
        <p:spPr>
          <a:xfrm>
            <a:off x="10336841" y="6133728"/>
            <a:ext cx="398145" cy="0"/>
          </a:xfrm>
          <a:custGeom>
            <a:avLst/>
            <a:gdLst/>
            <a:ahLst/>
            <a:cxnLst/>
            <a:rect l="l" t="t" r="r" b="b"/>
            <a:pathLst>
              <a:path w="398145">
                <a:moveTo>
                  <a:pt x="0" y="0"/>
                </a:moveTo>
                <a:lnTo>
                  <a:pt x="397550" y="1"/>
                </a:lnTo>
              </a:path>
            </a:pathLst>
          </a:custGeom>
          <a:ln w="12700">
            <a:solidFill>
              <a:srgbClr val="00B0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4" name="object 3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457565" y="6054837"/>
            <a:ext cx="197836" cy="173153"/>
          </a:xfrm>
          <a:prstGeom prst="rect">
            <a:avLst/>
          </a:prstGeom>
        </p:spPr>
      </p:pic>
      <p:sp>
        <p:nvSpPr>
          <p:cNvPr id="35" name="object 35"/>
          <p:cNvSpPr/>
          <p:nvPr/>
        </p:nvSpPr>
        <p:spPr>
          <a:xfrm>
            <a:off x="9162134" y="5925890"/>
            <a:ext cx="1407795" cy="0"/>
          </a:xfrm>
          <a:custGeom>
            <a:avLst/>
            <a:gdLst/>
            <a:ahLst/>
            <a:cxnLst/>
            <a:rect l="l" t="t" r="r" b="b"/>
            <a:pathLst>
              <a:path w="1407795">
                <a:moveTo>
                  <a:pt x="1407198" y="0"/>
                </a:moveTo>
                <a:lnTo>
                  <a:pt x="0" y="1"/>
                </a:lnTo>
              </a:path>
            </a:pathLst>
          </a:custGeom>
          <a:ln w="12700">
            <a:solidFill>
              <a:srgbClr val="00B0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6" name="object 3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123210" y="5935425"/>
            <a:ext cx="76200" cy="231352"/>
          </a:xfrm>
          <a:prstGeom prst="rect">
            <a:avLst/>
          </a:prstGeom>
        </p:spPr>
      </p:pic>
      <p:sp>
        <p:nvSpPr>
          <p:cNvPr id="37" name="object 37"/>
          <p:cNvSpPr/>
          <p:nvPr/>
        </p:nvSpPr>
        <p:spPr>
          <a:xfrm>
            <a:off x="5639927" y="3046441"/>
            <a:ext cx="1093470" cy="1045210"/>
          </a:xfrm>
          <a:custGeom>
            <a:avLst/>
            <a:gdLst/>
            <a:ahLst/>
            <a:cxnLst/>
            <a:rect l="l" t="t" r="r" b="b"/>
            <a:pathLst>
              <a:path w="1093470" h="1045210">
                <a:moveTo>
                  <a:pt x="0" y="522569"/>
                </a:moveTo>
                <a:lnTo>
                  <a:pt x="2234" y="475004"/>
                </a:lnTo>
                <a:lnTo>
                  <a:pt x="8808" y="428636"/>
                </a:lnTo>
                <a:lnTo>
                  <a:pt x="19528" y="383649"/>
                </a:lnTo>
                <a:lnTo>
                  <a:pt x="34203" y="340227"/>
                </a:lnTo>
                <a:lnTo>
                  <a:pt x="52638" y="298555"/>
                </a:lnTo>
                <a:lnTo>
                  <a:pt x="74641" y="258818"/>
                </a:lnTo>
                <a:lnTo>
                  <a:pt x="100018" y="221199"/>
                </a:lnTo>
                <a:lnTo>
                  <a:pt x="128578" y="185884"/>
                </a:lnTo>
                <a:lnTo>
                  <a:pt x="160126" y="153056"/>
                </a:lnTo>
                <a:lnTo>
                  <a:pt x="194470" y="122901"/>
                </a:lnTo>
                <a:lnTo>
                  <a:pt x="231416" y="95603"/>
                </a:lnTo>
                <a:lnTo>
                  <a:pt x="270772" y="71345"/>
                </a:lnTo>
                <a:lnTo>
                  <a:pt x="312345" y="50314"/>
                </a:lnTo>
                <a:lnTo>
                  <a:pt x="355942" y="32693"/>
                </a:lnTo>
                <a:lnTo>
                  <a:pt x="401369" y="18666"/>
                </a:lnTo>
                <a:lnTo>
                  <a:pt x="448434" y="8419"/>
                </a:lnTo>
                <a:lnTo>
                  <a:pt x="496944" y="2135"/>
                </a:lnTo>
                <a:lnTo>
                  <a:pt x="546705" y="0"/>
                </a:lnTo>
                <a:lnTo>
                  <a:pt x="596466" y="2135"/>
                </a:lnTo>
                <a:lnTo>
                  <a:pt x="644976" y="8419"/>
                </a:lnTo>
                <a:lnTo>
                  <a:pt x="692041" y="18666"/>
                </a:lnTo>
                <a:lnTo>
                  <a:pt x="737468" y="32693"/>
                </a:lnTo>
                <a:lnTo>
                  <a:pt x="781065" y="50314"/>
                </a:lnTo>
                <a:lnTo>
                  <a:pt x="822638" y="71345"/>
                </a:lnTo>
                <a:lnTo>
                  <a:pt x="861994" y="95603"/>
                </a:lnTo>
                <a:lnTo>
                  <a:pt x="898940" y="122901"/>
                </a:lnTo>
                <a:lnTo>
                  <a:pt x="933284" y="153056"/>
                </a:lnTo>
                <a:lnTo>
                  <a:pt x="964832" y="185884"/>
                </a:lnTo>
                <a:lnTo>
                  <a:pt x="993392" y="221199"/>
                </a:lnTo>
                <a:lnTo>
                  <a:pt x="1018769" y="258818"/>
                </a:lnTo>
                <a:lnTo>
                  <a:pt x="1040772" y="298555"/>
                </a:lnTo>
                <a:lnTo>
                  <a:pt x="1059207" y="340227"/>
                </a:lnTo>
                <a:lnTo>
                  <a:pt x="1073882" y="383649"/>
                </a:lnTo>
                <a:lnTo>
                  <a:pt x="1084602" y="428636"/>
                </a:lnTo>
                <a:lnTo>
                  <a:pt x="1091176" y="475004"/>
                </a:lnTo>
                <a:lnTo>
                  <a:pt x="1093411" y="522569"/>
                </a:lnTo>
                <a:lnTo>
                  <a:pt x="1091176" y="570133"/>
                </a:lnTo>
                <a:lnTo>
                  <a:pt x="1084602" y="616501"/>
                </a:lnTo>
                <a:lnTo>
                  <a:pt x="1073882" y="661488"/>
                </a:lnTo>
                <a:lnTo>
                  <a:pt x="1059207" y="704910"/>
                </a:lnTo>
                <a:lnTo>
                  <a:pt x="1040772" y="746582"/>
                </a:lnTo>
                <a:lnTo>
                  <a:pt x="1018769" y="786319"/>
                </a:lnTo>
                <a:lnTo>
                  <a:pt x="993392" y="823938"/>
                </a:lnTo>
                <a:lnTo>
                  <a:pt x="964832" y="859253"/>
                </a:lnTo>
                <a:lnTo>
                  <a:pt x="933284" y="892081"/>
                </a:lnTo>
                <a:lnTo>
                  <a:pt x="898940" y="922236"/>
                </a:lnTo>
                <a:lnTo>
                  <a:pt x="861994" y="949534"/>
                </a:lnTo>
                <a:lnTo>
                  <a:pt x="822638" y="973792"/>
                </a:lnTo>
                <a:lnTo>
                  <a:pt x="781065" y="994823"/>
                </a:lnTo>
                <a:lnTo>
                  <a:pt x="737468" y="1012444"/>
                </a:lnTo>
                <a:lnTo>
                  <a:pt x="692041" y="1026471"/>
                </a:lnTo>
                <a:lnTo>
                  <a:pt x="644976" y="1036718"/>
                </a:lnTo>
                <a:lnTo>
                  <a:pt x="596466" y="1043002"/>
                </a:lnTo>
                <a:lnTo>
                  <a:pt x="546705" y="1045138"/>
                </a:lnTo>
                <a:lnTo>
                  <a:pt x="496944" y="1043002"/>
                </a:lnTo>
                <a:lnTo>
                  <a:pt x="448434" y="1036718"/>
                </a:lnTo>
                <a:lnTo>
                  <a:pt x="401369" y="1026471"/>
                </a:lnTo>
                <a:lnTo>
                  <a:pt x="355942" y="1012444"/>
                </a:lnTo>
                <a:lnTo>
                  <a:pt x="312345" y="994823"/>
                </a:lnTo>
                <a:lnTo>
                  <a:pt x="270772" y="973792"/>
                </a:lnTo>
                <a:lnTo>
                  <a:pt x="231416" y="949534"/>
                </a:lnTo>
                <a:lnTo>
                  <a:pt x="194470" y="922236"/>
                </a:lnTo>
                <a:lnTo>
                  <a:pt x="160126" y="892081"/>
                </a:lnTo>
                <a:lnTo>
                  <a:pt x="128578" y="859253"/>
                </a:lnTo>
                <a:lnTo>
                  <a:pt x="100018" y="823938"/>
                </a:lnTo>
                <a:lnTo>
                  <a:pt x="74641" y="786319"/>
                </a:lnTo>
                <a:lnTo>
                  <a:pt x="52638" y="746582"/>
                </a:lnTo>
                <a:lnTo>
                  <a:pt x="34203" y="704910"/>
                </a:lnTo>
                <a:lnTo>
                  <a:pt x="19528" y="661488"/>
                </a:lnTo>
                <a:lnTo>
                  <a:pt x="8808" y="616501"/>
                </a:lnTo>
                <a:lnTo>
                  <a:pt x="2234" y="570133"/>
                </a:lnTo>
                <a:lnTo>
                  <a:pt x="0" y="522569"/>
                </a:lnTo>
                <a:close/>
              </a:path>
            </a:pathLst>
          </a:custGeom>
          <a:ln w="12700">
            <a:solidFill>
              <a:srgbClr val="00B0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418710" y="2819400"/>
            <a:ext cx="1539875" cy="1510665"/>
          </a:xfrm>
          <a:custGeom>
            <a:avLst/>
            <a:gdLst/>
            <a:ahLst/>
            <a:cxnLst/>
            <a:rect l="l" t="t" r="r" b="b"/>
            <a:pathLst>
              <a:path w="1539875" h="1510664">
                <a:moveTo>
                  <a:pt x="0" y="755288"/>
                </a:moveTo>
                <a:lnTo>
                  <a:pt x="1514" y="707522"/>
                </a:lnTo>
                <a:lnTo>
                  <a:pt x="5997" y="660546"/>
                </a:lnTo>
                <a:lnTo>
                  <a:pt x="13358" y="614448"/>
                </a:lnTo>
                <a:lnTo>
                  <a:pt x="23508" y="569316"/>
                </a:lnTo>
                <a:lnTo>
                  <a:pt x="36356" y="525239"/>
                </a:lnTo>
                <a:lnTo>
                  <a:pt x="51812" y="482306"/>
                </a:lnTo>
                <a:lnTo>
                  <a:pt x="69785" y="440604"/>
                </a:lnTo>
                <a:lnTo>
                  <a:pt x="90186" y="400223"/>
                </a:lnTo>
                <a:lnTo>
                  <a:pt x="112925" y="361251"/>
                </a:lnTo>
                <a:lnTo>
                  <a:pt x="137911" y="323775"/>
                </a:lnTo>
                <a:lnTo>
                  <a:pt x="165054" y="287886"/>
                </a:lnTo>
                <a:lnTo>
                  <a:pt x="194264" y="253671"/>
                </a:lnTo>
                <a:lnTo>
                  <a:pt x="225451" y="221218"/>
                </a:lnTo>
                <a:lnTo>
                  <a:pt x="258524" y="190617"/>
                </a:lnTo>
                <a:lnTo>
                  <a:pt x="293394" y="161955"/>
                </a:lnTo>
                <a:lnTo>
                  <a:pt x="329970" y="135322"/>
                </a:lnTo>
                <a:lnTo>
                  <a:pt x="368162" y="110805"/>
                </a:lnTo>
                <a:lnTo>
                  <a:pt x="407880" y="88493"/>
                </a:lnTo>
                <a:lnTo>
                  <a:pt x="449034" y="68475"/>
                </a:lnTo>
                <a:lnTo>
                  <a:pt x="491533" y="50839"/>
                </a:lnTo>
                <a:lnTo>
                  <a:pt x="535288" y="35673"/>
                </a:lnTo>
                <a:lnTo>
                  <a:pt x="580208" y="23067"/>
                </a:lnTo>
                <a:lnTo>
                  <a:pt x="626203" y="13108"/>
                </a:lnTo>
                <a:lnTo>
                  <a:pt x="673183" y="5884"/>
                </a:lnTo>
                <a:lnTo>
                  <a:pt x="721058" y="1485"/>
                </a:lnTo>
                <a:lnTo>
                  <a:pt x="769738" y="0"/>
                </a:lnTo>
                <a:lnTo>
                  <a:pt x="818417" y="1485"/>
                </a:lnTo>
                <a:lnTo>
                  <a:pt x="866292" y="5884"/>
                </a:lnTo>
                <a:lnTo>
                  <a:pt x="913272" y="13108"/>
                </a:lnTo>
                <a:lnTo>
                  <a:pt x="959267" y="23067"/>
                </a:lnTo>
                <a:lnTo>
                  <a:pt x="1004187" y="35673"/>
                </a:lnTo>
                <a:lnTo>
                  <a:pt x="1047942" y="50839"/>
                </a:lnTo>
                <a:lnTo>
                  <a:pt x="1090442" y="68475"/>
                </a:lnTo>
                <a:lnTo>
                  <a:pt x="1131595" y="88493"/>
                </a:lnTo>
                <a:lnTo>
                  <a:pt x="1171313" y="110805"/>
                </a:lnTo>
                <a:lnTo>
                  <a:pt x="1209506" y="135322"/>
                </a:lnTo>
                <a:lnTo>
                  <a:pt x="1246082" y="161955"/>
                </a:lnTo>
                <a:lnTo>
                  <a:pt x="1280951" y="190617"/>
                </a:lnTo>
                <a:lnTo>
                  <a:pt x="1314025" y="221218"/>
                </a:lnTo>
                <a:lnTo>
                  <a:pt x="1345211" y="253671"/>
                </a:lnTo>
                <a:lnTo>
                  <a:pt x="1374421" y="287886"/>
                </a:lnTo>
                <a:lnTo>
                  <a:pt x="1401564" y="323775"/>
                </a:lnTo>
                <a:lnTo>
                  <a:pt x="1426550" y="361251"/>
                </a:lnTo>
                <a:lnTo>
                  <a:pt x="1449289" y="400223"/>
                </a:lnTo>
                <a:lnTo>
                  <a:pt x="1469690" y="440604"/>
                </a:lnTo>
                <a:lnTo>
                  <a:pt x="1487663" y="482306"/>
                </a:lnTo>
                <a:lnTo>
                  <a:pt x="1503119" y="525239"/>
                </a:lnTo>
                <a:lnTo>
                  <a:pt x="1515967" y="569316"/>
                </a:lnTo>
                <a:lnTo>
                  <a:pt x="1526117" y="614448"/>
                </a:lnTo>
                <a:lnTo>
                  <a:pt x="1533478" y="660546"/>
                </a:lnTo>
                <a:lnTo>
                  <a:pt x="1537961" y="707522"/>
                </a:lnTo>
                <a:lnTo>
                  <a:pt x="1539476" y="755288"/>
                </a:lnTo>
                <a:lnTo>
                  <a:pt x="1537961" y="803054"/>
                </a:lnTo>
                <a:lnTo>
                  <a:pt x="1533478" y="850030"/>
                </a:lnTo>
                <a:lnTo>
                  <a:pt x="1526117" y="896128"/>
                </a:lnTo>
                <a:lnTo>
                  <a:pt x="1515967" y="941260"/>
                </a:lnTo>
                <a:lnTo>
                  <a:pt x="1503119" y="985337"/>
                </a:lnTo>
                <a:lnTo>
                  <a:pt x="1487663" y="1028270"/>
                </a:lnTo>
                <a:lnTo>
                  <a:pt x="1469690" y="1069972"/>
                </a:lnTo>
                <a:lnTo>
                  <a:pt x="1449289" y="1110353"/>
                </a:lnTo>
                <a:lnTo>
                  <a:pt x="1426550" y="1149325"/>
                </a:lnTo>
                <a:lnTo>
                  <a:pt x="1401564" y="1186801"/>
                </a:lnTo>
                <a:lnTo>
                  <a:pt x="1374421" y="1222690"/>
                </a:lnTo>
                <a:lnTo>
                  <a:pt x="1345211" y="1256905"/>
                </a:lnTo>
                <a:lnTo>
                  <a:pt x="1314025" y="1289358"/>
                </a:lnTo>
                <a:lnTo>
                  <a:pt x="1280951" y="1319959"/>
                </a:lnTo>
                <a:lnTo>
                  <a:pt x="1246082" y="1348621"/>
                </a:lnTo>
                <a:lnTo>
                  <a:pt x="1209506" y="1375254"/>
                </a:lnTo>
                <a:lnTo>
                  <a:pt x="1171313" y="1399771"/>
                </a:lnTo>
                <a:lnTo>
                  <a:pt x="1131595" y="1422083"/>
                </a:lnTo>
                <a:lnTo>
                  <a:pt x="1090442" y="1442101"/>
                </a:lnTo>
                <a:lnTo>
                  <a:pt x="1047942" y="1459737"/>
                </a:lnTo>
                <a:lnTo>
                  <a:pt x="1004187" y="1474903"/>
                </a:lnTo>
                <a:lnTo>
                  <a:pt x="959267" y="1487509"/>
                </a:lnTo>
                <a:lnTo>
                  <a:pt x="913272" y="1497469"/>
                </a:lnTo>
                <a:lnTo>
                  <a:pt x="866292" y="1504692"/>
                </a:lnTo>
                <a:lnTo>
                  <a:pt x="818417" y="1509091"/>
                </a:lnTo>
                <a:lnTo>
                  <a:pt x="769738" y="1510577"/>
                </a:lnTo>
                <a:lnTo>
                  <a:pt x="721058" y="1509091"/>
                </a:lnTo>
                <a:lnTo>
                  <a:pt x="673183" y="1504692"/>
                </a:lnTo>
                <a:lnTo>
                  <a:pt x="626203" y="1497469"/>
                </a:lnTo>
                <a:lnTo>
                  <a:pt x="580208" y="1487509"/>
                </a:lnTo>
                <a:lnTo>
                  <a:pt x="535288" y="1474903"/>
                </a:lnTo>
                <a:lnTo>
                  <a:pt x="491533" y="1459737"/>
                </a:lnTo>
                <a:lnTo>
                  <a:pt x="449034" y="1442101"/>
                </a:lnTo>
                <a:lnTo>
                  <a:pt x="407880" y="1422083"/>
                </a:lnTo>
                <a:lnTo>
                  <a:pt x="368162" y="1399771"/>
                </a:lnTo>
                <a:lnTo>
                  <a:pt x="329970" y="1375254"/>
                </a:lnTo>
                <a:lnTo>
                  <a:pt x="293394" y="1348621"/>
                </a:lnTo>
                <a:lnTo>
                  <a:pt x="258524" y="1319959"/>
                </a:lnTo>
                <a:lnTo>
                  <a:pt x="225451" y="1289358"/>
                </a:lnTo>
                <a:lnTo>
                  <a:pt x="194264" y="1256905"/>
                </a:lnTo>
                <a:lnTo>
                  <a:pt x="165054" y="1222690"/>
                </a:lnTo>
                <a:lnTo>
                  <a:pt x="137911" y="1186801"/>
                </a:lnTo>
                <a:lnTo>
                  <a:pt x="112925" y="1149325"/>
                </a:lnTo>
                <a:lnTo>
                  <a:pt x="90186" y="1110353"/>
                </a:lnTo>
                <a:lnTo>
                  <a:pt x="69785" y="1069972"/>
                </a:lnTo>
                <a:lnTo>
                  <a:pt x="51812" y="1028270"/>
                </a:lnTo>
                <a:lnTo>
                  <a:pt x="36356" y="985337"/>
                </a:lnTo>
                <a:lnTo>
                  <a:pt x="23508" y="941260"/>
                </a:lnTo>
                <a:lnTo>
                  <a:pt x="13358" y="896128"/>
                </a:lnTo>
                <a:lnTo>
                  <a:pt x="5997" y="850030"/>
                </a:lnTo>
                <a:lnTo>
                  <a:pt x="1514" y="803054"/>
                </a:lnTo>
                <a:lnTo>
                  <a:pt x="0" y="755288"/>
                </a:lnTo>
                <a:close/>
              </a:path>
            </a:pathLst>
          </a:custGeom>
          <a:ln w="12700">
            <a:solidFill>
              <a:srgbClr val="00B0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887086" y="3316655"/>
            <a:ext cx="613410" cy="499745"/>
          </a:xfrm>
          <a:custGeom>
            <a:avLst/>
            <a:gdLst/>
            <a:ahLst/>
            <a:cxnLst/>
            <a:rect l="l" t="t" r="r" b="b"/>
            <a:pathLst>
              <a:path w="613410" h="499745">
                <a:moveTo>
                  <a:pt x="0" y="249838"/>
                </a:moveTo>
                <a:lnTo>
                  <a:pt x="4011" y="209312"/>
                </a:lnTo>
                <a:lnTo>
                  <a:pt x="15626" y="170869"/>
                </a:lnTo>
                <a:lnTo>
                  <a:pt x="34212" y="135023"/>
                </a:lnTo>
                <a:lnTo>
                  <a:pt x="59139" y="102286"/>
                </a:lnTo>
                <a:lnTo>
                  <a:pt x="89776" y="73175"/>
                </a:lnTo>
                <a:lnTo>
                  <a:pt x="125491" y="48204"/>
                </a:lnTo>
                <a:lnTo>
                  <a:pt x="165654" y="27886"/>
                </a:lnTo>
                <a:lnTo>
                  <a:pt x="209633" y="12736"/>
                </a:lnTo>
                <a:lnTo>
                  <a:pt x="256797" y="3269"/>
                </a:lnTo>
                <a:lnTo>
                  <a:pt x="306516" y="0"/>
                </a:lnTo>
                <a:lnTo>
                  <a:pt x="356235" y="3269"/>
                </a:lnTo>
                <a:lnTo>
                  <a:pt x="403399" y="12736"/>
                </a:lnTo>
                <a:lnTo>
                  <a:pt x="447378" y="27886"/>
                </a:lnTo>
                <a:lnTo>
                  <a:pt x="487541" y="48204"/>
                </a:lnTo>
                <a:lnTo>
                  <a:pt x="523256" y="73175"/>
                </a:lnTo>
                <a:lnTo>
                  <a:pt x="553893" y="102286"/>
                </a:lnTo>
                <a:lnTo>
                  <a:pt x="578820" y="135023"/>
                </a:lnTo>
                <a:lnTo>
                  <a:pt x="597406" y="170869"/>
                </a:lnTo>
                <a:lnTo>
                  <a:pt x="609021" y="209312"/>
                </a:lnTo>
                <a:lnTo>
                  <a:pt x="613033" y="249838"/>
                </a:lnTo>
                <a:lnTo>
                  <a:pt x="609021" y="290363"/>
                </a:lnTo>
                <a:lnTo>
                  <a:pt x="597406" y="328806"/>
                </a:lnTo>
                <a:lnTo>
                  <a:pt x="578820" y="364652"/>
                </a:lnTo>
                <a:lnTo>
                  <a:pt x="553893" y="397389"/>
                </a:lnTo>
                <a:lnTo>
                  <a:pt x="523256" y="426500"/>
                </a:lnTo>
                <a:lnTo>
                  <a:pt x="487541" y="451471"/>
                </a:lnTo>
                <a:lnTo>
                  <a:pt x="447378" y="471789"/>
                </a:lnTo>
                <a:lnTo>
                  <a:pt x="403399" y="486939"/>
                </a:lnTo>
                <a:lnTo>
                  <a:pt x="356235" y="496406"/>
                </a:lnTo>
                <a:lnTo>
                  <a:pt x="306516" y="499676"/>
                </a:lnTo>
                <a:lnTo>
                  <a:pt x="256797" y="496406"/>
                </a:lnTo>
                <a:lnTo>
                  <a:pt x="209633" y="486939"/>
                </a:lnTo>
                <a:lnTo>
                  <a:pt x="165654" y="471789"/>
                </a:lnTo>
                <a:lnTo>
                  <a:pt x="125491" y="451471"/>
                </a:lnTo>
                <a:lnTo>
                  <a:pt x="89776" y="426500"/>
                </a:lnTo>
                <a:lnTo>
                  <a:pt x="59139" y="397389"/>
                </a:lnTo>
                <a:lnTo>
                  <a:pt x="34212" y="364652"/>
                </a:lnTo>
                <a:lnTo>
                  <a:pt x="15626" y="328806"/>
                </a:lnTo>
                <a:lnTo>
                  <a:pt x="4011" y="290363"/>
                </a:lnTo>
                <a:lnTo>
                  <a:pt x="0" y="249838"/>
                </a:lnTo>
                <a:close/>
              </a:path>
            </a:pathLst>
          </a:custGeom>
          <a:ln w="12700">
            <a:solidFill>
              <a:srgbClr val="00B0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460336" y="1495417"/>
            <a:ext cx="0" cy="780415"/>
          </a:xfrm>
          <a:custGeom>
            <a:avLst/>
            <a:gdLst/>
            <a:ahLst/>
            <a:cxnLst/>
            <a:rect l="l" t="t" r="r" b="b"/>
            <a:pathLst>
              <a:path h="780414">
                <a:moveTo>
                  <a:pt x="0" y="0"/>
                </a:moveTo>
                <a:lnTo>
                  <a:pt x="1" y="779812"/>
                </a:lnTo>
              </a:path>
            </a:pathLst>
          </a:custGeom>
          <a:ln w="12700">
            <a:solidFill>
              <a:srgbClr val="00B0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1" name="object 4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370414" y="1661316"/>
            <a:ext cx="197838" cy="173154"/>
          </a:xfrm>
          <a:prstGeom prst="rect">
            <a:avLst/>
          </a:prstGeom>
        </p:spPr>
      </p:pic>
      <p:sp>
        <p:nvSpPr>
          <p:cNvPr id="42" name="object 42"/>
          <p:cNvSpPr/>
          <p:nvPr/>
        </p:nvSpPr>
        <p:spPr>
          <a:xfrm>
            <a:off x="7421953" y="1325620"/>
            <a:ext cx="76200" cy="387985"/>
          </a:xfrm>
          <a:custGeom>
            <a:avLst/>
            <a:gdLst/>
            <a:ahLst/>
            <a:cxnLst/>
            <a:rect l="l" t="t" r="r" b="b"/>
            <a:pathLst>
              <a:path w="76200" h="387985">
                <a:moveTo>
                  <a:pt x="50800" y="63500"/>
                </a:moveTo>
                <a:lnTo>
                  <a:pt x="25400" y="63500"/>
                </a:lnTo>
                <a:lnTo>
                  <a:pt x="25398" y="387746"/>
                </a:lnTo>
                <a:lnTo>
                  <a:pt x="50798" y="387746"/>
                </a:lnTo>
                <a:lnTo>
                  <a:pt x="50800" y="63500"/>
                </a:lnTo>
                <a:close/>
              </a:path>
              <a:path w="76200" h="387985">
                <a:moveTo>
                  <a:pt x="38100" y="0"/>
                </a:moveTo>
                <a:lnTo>
                  <a:pt x="0" y="76200"/>
                </a:lnTo>
                <a:lnTo>
                  <a:pt x="25399" y="76200"/>
                </a:lnTo>
                <a:lnTo>
                  <a:pt x="25400" y="63500"/>
                </a:lnTo>
                <a:lnTo>
                  <a:pt x="69850" y="63500"/>
                </a:lnTo>
                <a:lnTo>
                  <a:pt x="38100" y="0"/>
                </a:lnTo>
                <a:close/>
              </a:path>
              <a:path w="76200" h="387985">
                <a:moveTo>
                  <a:pt x="69850" y="63500"/>
                </a:moveTo>
                <a:lnTo>
                  <a:pt x="50800" y="63500"/>
                </a:lnTo>
                <a:lnTo>
                  <a:pt x="50799" y="76200"/>
                </a:lnTo>
                <a:lnTo>
                  <a:pt x="76200" y="76200"/>
                </a:lnTo>
                <a:lnTo>
                  <a:pt x="69850" y="63500"/>
                </a:lnTo>
                <a:close/>
              </a:path>
            </a:pathLst>
          </a:custGeom>
          <a:solidFill>
            <a:srgbClr val="00B0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056920" y="1748058"/>
            <a:ext cx="615315" cy="0"/>
          </a:xfrm>
          <a:custGeom>
            <a:avLst/>
            <a:gdLst/>
            <a:ahLst/>
            <a:cxnLst/>
            <a:rect l="l" t="t" r="r" b="b"/>
            <a:pathLst>
              <a:path w="615315">
                <a:moveTo>
                  <a:pt x="0" y="0"/>
                </a:moveTo>
                <a:lnTo>
                  <a:pt x="614706" y="1"/>
                </a:lnTo>
              </a:path>
            </a:pathLst>
          </a:custGeom>
          <a:ln w="12700">
            <a:solidFill>
              <a:srgbClr val="00B0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7229031" y="6175428"/>
            <a:ext cx="30289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2D393E"/>
                </a:solidFill>
                <a:latin typeface="Calibri"/>
                <a:cs typeface="Calibri"/>
              </a:rPr>
              <a:t>организация</a:t>
            </a:r>
            <a:r>
              <a:rPr sz="1200" spc="-55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D393E"/>
                </a:solidFill>
                <a:latin typeface="Calibri"/>
                <a:cs typeface="Calibri"/>
              </a:rPr>
              <a:t>работы</a:t>
            </a:r>
            <a:r>
              <a:rPr sz="1200" spc="-55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D393E"/>
                </a:solidFill>
                <a:latin typeface="Calibri"/>
                <a:cs typeface="Calibri"/>
              </a:rPr>
              <a:t>нормативных</a:t>
            </a:r>
            <a:r>
              <a:rPr sz="1200" spc="-55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D393E"/>
                </a:solidFill>
                <a:latin typeface="Calibri"/>
                <a:cs typeface="Calibri"/>
              </a:rPr>
              <a:t>станций</a:t>
            </a:r>
            <a:r>
              <a:rPr sz="1200" spc="-55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200" spc="-25" dirty="0">
                <a:solidFill>
                  <a:srgbClr val="2D393E"/>
                </a:solidFill>
                <a:latin typeface="Calibri"/>
                <a:cs typeface="Calibri"/>
              </a:rPr>
              <a:t>по </a:t>
            </a:r>
            <a:r>
              <a:rPr sz="1200" dirty="0">
                <a:solidFill>
                  <a:srgbClr val="2D393E"/>
                </a:solidFill>
                <a:latin typeface="Calibri"/>
                <a:cs typeface="Calibri"/>
              </a:rPr>
              <a:t>применению</a:t>
            </a:r>
            <a:r>
              <a:rPr sz="1200" spc="-20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2D393E"/>
                </a:solidFill>
                <a:latin typeface="Calibri"/>
                <a:cs typeface="Calibri"/>
              </a:rPr>
              <a:t>специальных</a:t>
            </a:r>
            <a:r>
              <a:rPr sz="1200" spc="-5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D393E"/>
                </a:solidFill>
                <a:latin typeface="Calibri"/>
                <a:cs typeface="Calibri"/>
              </a:rPr>
              <a:t>СЗР</a:t>
            </a:r>
            <a:r>
              <a:rPr sz="1200" spc="-5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D393E"/>
                </a:solidFill>
                <a:latin typeface="Calibri"/>
                <a:cs typeface="Calibri"/>
              </a:rPr>
              <a:t>с</a:t>
            </a:r>
            <a:r>
              <a:rPr sz="1200" spc="-5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2D393E"/>
                </a:solidFill>
                <a:latin typeface="Calibri"/>
                <a:cs typeface="Calibri"/>
              </a:rPr>
              <a:t>помощью агроБЛА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7737192" y="1624076"/>
            <a:ext cx="277749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2D393E"/>
                </a:solidFill>
                <a:latin typeface="Calibri"/>
                <a:cs typeface="Calibri"/>
              </a:rPr>
              <a:t>специфика</a:t>
            </a:r>
            <a:r>
              <a:rPr sz="1200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2D393E"/>
                </a:solidFill>
                <a:latin typeface="Calibri"/>
                <a:cs typeface="Calibri"/>
              </a:rPr>
              <a:t>мониторинга</a:t>
            </a:r>
            <a:r>
              <a:rPr sz="1200" dirty="0">
                <a:solidFill>
                  <a:srgbClr val="2D393E"/>
                </a:solidFill>
                <a:latin typeface="Calibri"/>
                <a:cs typeface="Calibri"/>
              </a:rPr>
              <a:t> в </a:t>
            </a:r>
            <a:r>
              <a:rPr lang="ru-RU" sz="1200" dirty="0">
                <a:solidFill>
                  <a:srgbClr val="2D393E"/>
                </a:solidFill>
                <a:latin typeface="Calibri"/>
                <a:cs typeface="Calibri"/>
              </a:rPr>
              <a:t>С\Х</a:t>
            </a:r>
            <a:r>
              <a:rPr sz="1200" spc="5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2D393E"/>
                </a:solidFill>
                <a:latin typeface="Calibri"/>
                <a:cs typeface="Calibri"/>
              </a:rPr>
              <a:t>отрасл</a:t>
            </a:r>
            <a:r>
              <a:rPr sz="1200" spc="-10" dirty="0">
                <a:solidFill>
                  <a:srgbClr val="1C2229"/>
                </a:solidFill>
                <a:latin typeface="Calibri"/>
                <a:cs typeface="Calibri"/>
              </a:rPr>
              <a:t>и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49" name="object 18"/>
          <p:cNvSpPr txBox="1"/>
          <p:nvPr/>
        </p:nvSpPr>
        <p:spPr>
          <a:xfrm>
            <a:off x="2318577" y="1203891"/>
            <a:ext cx="1907237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600" u="heavy" spc="135" dirty="0">
                <a:solidFill>
                  <a:srgbClr val="1C2229"/>
                </a:solidFill>
                <a:uFill>
                  <a:solidFill>
                    <a:srgbClr val="626262"/>
                  </a:solidFill>
                </a:uFill>
                <a:latin typeface="Calibri Light"/>
                <a:cs typeface="Calibri Light"/>
              </a:rPr>
              <a:t>СТАВРОПОЛЬСКИЙ КРАЙ</a:t>
            </a:r>
            <a:endParaRPr sz="1600" dirty="0">
              <a:latin typeface="Calibri Light"/>
              <a:cs typeface="Calibri Light"/>
            </a:endParaRPr>
          </a:p>
        </p:txBody>
      </p:sp>
      <p:sp>
        <p:nvSpPr>
          <p:cNvPr id="50" name="object 18"/>
          <p:cNvSpPr txBox="1"/>
          <p:nvPr/>
        </p:nvSpPr>
        <p:spPr>
          <a:xfrm>
            <a:off x="3975981" y="647132"/>
            <a:ext cx="2687237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600" u="heavy" spc="135" dirty="0">
                <a:solidFill>
                  <a:srgbClr val="1C2229"/>
                </a:solidFill>
                <a:uFill>
                  <a:solidFill>
                    <a:srgbClr val="626262"/>
                  </a:solidFill>
                </a:uFill>
                <a:latin typeface="Calibri Light"/>
                <a:cs typeface="Calibri Light"/>
              </a:rPr>
              <a:t>РЕСПУБЛИКА КАЛМЫКИЯ</a:t>
            </a:r>
            <a:endParaRPr sz="1600" dirty="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372360" cy="6858000"/>
          </a:xfrm>
          <a:custGeom>
            <a:avLst/>
            <a:gdLst/>
            <a:ahLst/>
            <a:cxnLst/>
            <a:rect l="l" t="t" r="r" b="b"/>
            <a:pathLst>
              <a:path w="2372360" h="6858000">
                <a:moveTo>
                  <a:pt x="2371752" y="0"/>
                </a:moveTo>
                <a:lnTo>
                  <a:pt x="0" y="0"/>
                </a:lnTo>
                <a:lnTo>
                  <a:pt x="0" y="6858000"/>
                </a:lnTo>
                <a:lnTo>
                  <a:pt x="2371752" y="6858000"/>
                </a:lnTo>
                <a:lnTo>
                  <a:pt x="2371752" y="0"/>
                </a:lnTo>
                <a:close/>
              </a:path>
            </a:pathLst>
          </a:custGeom>
          <a:solidFill>
            <a:srgbClr val="6262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05116" y="371347"/>
            <a:ext cx="11791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0" dirty="0"/>
              <a:t>ВЫВОДЫ</a:t>
            </a:r>
            <a:endParaRPr sz="2400"/>
          </a:p>
        </p:txBody>
      </p:sp>
      <p:grpSp>
        <p:nvGrpSpPr>
          <p:cNvPr id="4" name="object 4"/>
          <p:cNvGrpSpPr/>
          <p:nvPr/>
        </p:nvGrpSpPr>
        <p:grpSpPr>
          <a:xfrm>
            <a:off x="100163" y="301461"/>
            <a:ext cx="12018010" cy="5948680"/>
            <a:chOff x="100163" y="301461"/>
            <a:chExt cx="12018010" cy="5948680"/>
          </a:xfrm>
        </p:grpSpPr>
        <p:sp>
          <p:nvSpPr>
            <p:cNvPr id="5" name="object 5"/>
            <p:cNvSpPr/>
            <p:nvPr/>
          </p:nvSpPr>
          <p:spPr>
            <a:xfrm>
              <a:off x="914399" y="898358"/>
              <a:ext cx="11197590" cy="0"/>
            </a:xfrm>
            <a:custGeom>
              <a:avLst/>
              <a:gdLst/>
              <a:ahLst/>
              <a:cxnLst/>
              <a:rect l="l" t="t" r="r" b="b"/>
              <a:pathLst>
                <a:path w="11197590">
                  <a:moveTo>
                    <a:pt x="0" y="0"/>
                  </a:moveTo>
                  <a:lnTo>
                    <a:pt x="11197385" y="1"/>
                  </a:lnTo>
                </a:path>
              </a:pathLst>
            </a:custGeom>
            <a:ln w="12700">
              <a:solidFill>
                <a:srgbClr val="00B0F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6513" y="307811"/>
              <a:ext cx="10572115" cy="0"/>
            </a:xfrm>
            <a:custGeom>
              <a:avLst/>
              <a:gdLst/>
              <a:ahLst/>
              <a:cxnLst/>
              <a:rect l="l" t="t" r="r" b="b"/>
              <a:pathLst>
                <a:path w="10572115">
                  <a:moveTo>
                    <a:pt x="0" y="0"/>
                  </a:moveTo>
                  <a:lnTo>
                    <a:pt x="10571747" y="1"/>
                  </a:lnTo>
                </a:path>
              </a:pathLst>
            </a:custGeom>
            <a:ln w="12700">
              <a:solidFill>
                <a:srgbClr val="00B0F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235582" y="6243642"/>
              <a:ext cx="9776460" cy="0"/>
            </a:xfrm>
            <a:custGeom>
              <a:avLst/>
              <a:gdLst/>
              <a:ahLst/>
              <a:cxnLst/>
              <a:rect l="l" t="t" r="r" b="b"/>
              <a:pathLst>
                <a:path w="9776460">
                  <a:moveTo>
                    <a:pt x="0" y="0"/>
                  </a:moveTo>
                  <a:lnTo>
                    <a:pt x="9775942" y="1"/>
                  </a:lnTo>
                </a:path>
              </a:pathLst>
            </a:custGeom>
            <a:ln w="12700">
              <a:solidFill>
                <a:srgbClr val="62626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1750539" y="6421628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8B8C8D"/>
                </a:solidFill>
                <a:latin typeface="Calibri"/>
                <a:cs typeface="Calibri"/>
              </a:rPr>
              <a:t>14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7145" marR="85090">
              <a:lnSpc>
                <a:spcPct val="101400"/>
              </a:lnSpc>
              <a:spcBef>
                <a:spcPts val="75"/>
              </a:spcBef>
            </a:pPr>
            <a:r>
              <a:rPr spc="-20" dirty="0"/>
              <a:t>НЕОБХОДИМО</a:t>
            </a:r>
            <a:r>
              <a:rPr spc="-40" dirty="0"/>
              <a:t> </a:t>
            </a:r>
            <a:r>
              <a:rPr spc="-20" dirty="0"/>
              <a:t>КОНСОЛИДИРОВАТЬ</a:t>
            </a:r>
            <a:r>
              <a:rPr spc="-25" dirty="0"/>
              <a:t> </a:t>
            </a:r>
            <a:r>
              <a:rPr dirty="0"/>
              <a:t>КЛЮЧЕВЫЕ</a:t>
            </a:r>
            <a:r>
              <a:rPr spc="-30" dirty="0"/>
              <a:t> </a:t>
            </a:r>
            <a:r>
              <a:rPr spc="-20" dirty="0"/>
              <a:t>ЗАДАЧИ</a:t>
            </a:r>
            <a:r>
              <a:rPr spc="-30" dirty="0"/>
              <a:t> </a:t>
            </a:r>
            <a:r>
              <a:rPr dirty="0"/>
              <a:t>РЕГИОНА</a:t>
            </a:r>
            <a:r>
              <a:rPr spc="-35" dirty="0"/>
              <a:t> </a:t>
            </a:r>
            <a:r>
              <a:rPr dirty="0"/>
              <a:t>ДЛЯ</a:t>
            </a:r>
            <a:r>
              <a:rPr spc="-35" dirty="0"/>
              <a:t> </a:t>
            </a:r>
            <a:r>
              <a:rPr dirty="0"/>
              <a:t>СОЗДАНИЯ</a:t>
            </a:r>
            <a:r>
              <a:rPr spc="-35" dirty="0"/>
              <a:t> </a:t>
            </a:r>
            <a:r>
              <a:rPr spc="-10" dirty="0"/>
              <a:t>ХОРОШЕГО</a:t>
            </a:r>
            <a:r>
              <a:rPr spc="-40" dirty="0"/>
              <a:t> </a:t>
            </a:r>
            <a:r>
              <a:rPr spc="-10" dirty="0"/>
              <a:t>КОНКУРЕТНОГО</a:t>
            </a:r>
            <a:r>
              <a:rPr spc="-30" dirty="0"/>
              <a:t> </a:t>
            </a:r>
            <a:r>
              <a:rPr spc="-10" dirty="0"/>
              <a:t>ПОЛЯ, </a:t>
            </a:r>
            <a:r>
              <a:rPr spc="-20" dirty="0"/>
              <a:t>ПРЕДОСТАВЛЕНИЯ БЛА-</a:t>
            </a:r>
            <a:r>
              <a:rPr dirty="0"/>
              <a:t>УСЛУГ</a:t>
            </a:r>
            <a:r>
              <a:rPr spc="-15" dirty="0"/>
              <a:t> </a:t>
            </a:r>
            <a:r>
              <a:rPr dirty="0"/>
              <a:t>ПО</a:t>
            </a:r>
            <a:r>
              <a:rPr spc="-15" dirty="0"/>
              <a:t> </a:t>
            </a:r>
            <a:r>
              <a:rPr spc="-10" dirty="0"/>
              <a:t>МАКСИМАЛЬНО</a:t>
            </a:r>
            <a:r>
              <a:rPr spc="-20" dirty="0"/>
              <a:t> </a:t>
            </a:r>
            <a:r>
              <a:rPr spc="-10" dirty="0"/>
              <a:t>НИЗКОЙ СЕБЕСТОИМОСТИ, ПРИВЛЕЧЕНИЯ</a:t>
            </a:r>
            <a:r>
              <a:rPr spc="-20" dirty="0"/>
              <a:t> </a:t>
            </a:r>
            <a:r>
              <a:rPr dirty="0"/>
              <a:t>КРУПНЫХ</a:t>
            </a:r>
            <a:r>
              <a:rPr spc="-15" dirty="0"/>
              <a:t> </a:t>
            </a:r>
            <a:r>
              <a:rPr spc="-10" dirty="0"/>
              <a:t>ФЕДЕРАЛЬНЫХ ИГРОКОВ</a:t>
            </a:r>
            <a:r>
              <a:rPr spc="-35" dirty="0"/>
              <a:t> </a:t>
            </a:r>
            <a:r>
              <a:rPr dirty="0"/>
              <a:t>И</a:t>
            </a:r>
            <a:r>
              <a:rPr spc="-35" dirty="0"/>
              <a:t> </a:t>
            </a:r>
            <a:r>
              <a:rPr dirty="0"/>
              <a:t>ДРУГИХ</a:t>
            </a:r>
            <a:r>
              <a:rPr spc="-45" dirty="0"/>
              <a:t> </a:t>
            </a:r>
            <a:r>
              <a:rPr spc="-10" dirty="0"/>
              <a:t>УЧАСТНИКОВ</a:t>
            </a:r>
            <a:r>
              <a:rPr spc="-35" dirty="0"/>
              <a:t> </a:t>
            </a:r>
            <a:r>
              <a:rPr spc="-10" dirty="0"/>
              <a:t>РЫНКА:</a:t>
            </a:r>
          </a:p>
          <a:p>
            <a:pPr marL="527050" marR="280035">
              <a:lnSpc>
                <a:spcPts val="1900"/>
              </a:lnSpc>
              <a:spcBef>
                <a:spcPts val="480"/>
              </a:spcBef>
            </a:pPr>
            <a:r>
              <a:rPr sz="1600" dirty="0"/>
              <a:t>сформировать</a:t>
            </a:r>
            <a:r>
              <a:rPr sz="1600" spc="-40" dirty="0"/>
              <a:t> </a:t>
            </a:r>
            <a:r>
              <a:rPr sz="1600" spc="-10" dirty="0"/>
              <a:t>концепцию</a:t>
            </a:r>
            <a:r>
              <a:rPr sz="1600" spc="-35" dirty="0"/>
              <a:t> </a:t>
            </a:r>
            <a:r>
              <a:rPr sz="1600" dirty="0"/>
              <a:t>региона,</a:t>
            </a:r>
            <a:r>
              <a:rPr sz="1600" spc="-30" dirty="0"/>
              <a:t> </a:t>
            </a:r>
            <a:r>
              <a:rPr sz="1600" spc="-10" dirty="0"/>
              <a:t>которая</a:t>
            </a:r>
            <a:r>
              <a:rPr sz="1600" spc="-35" dirty="0"/>
              <a:t> </a:t>
            </a:r>
            <a:r>
              <a:rPr sz="1600" spc="-10" dirty="0"/>
              <a:t>будет</a:t>
            </a:r>
            <a:r>
              <a:rPr sz="1600" spc="-25" dirty="0"/>
              <a:t> </a:t>
            </a:r>
            <a:r>
              <a:rPr sz="1600" spc="-10" dirty="0"/>
              <a:t>индивидуально</a:t>
            </a:r>
            <a:r>
              <a:rPr sz="1600" spc="-30" dirty="0"/>
              <a:t> </a:t>
            </a:r>
            <a:r>
              <a:rPr sz="1600" spc="-10" dirty="0"/>
              <a:t>определять</a:t>
            </a:r>
            <a:r>
              <a:rPr sz="1600" spc="-35" dirty="0"/>
              <a:t> </a:t>
            </a:r>
            <a:r>
              <a:rPr sz="1600" dirty="0"/>
              <a:t>картину</a:t>
            </a:r>
            <a:r>
              <a:rPr sz="1600" spc="-30" dirty="0"/>
              <a:t> </a:t>
            </a:r>
            <a:r>
              <a:rPr sz="1600" dirty="0"/>
              <a:t>спроса</a:t>
            </a:r>
            <a:r>
              <a:rPr sz="1600" spc="-35" dirty="0"/>
              <a:t> </a:t>
            </a:r>
            <a:r>
              <a:rPr sz="1600" spc="-50" dirty="0"/>
              <a:t>и </a:t>
            </a:r>
            <a:r>
              <a:rPr sz="1600" dirty="0"/>
              <a:t>возможностей</a:t>
            </a:r>
            <a:r>
              <a:rPr sz="1600" spc="-45" dirty="0"/>
              <a:t> </a:t>
            </a:r>
            <a:r>
              <a:rPr sz="1600" dirty="0"/>
              <a:t>его</a:t>
            </a:r>
            <a:r>
              <a:rPr sz="1600" spc="-35" dirty="0"/>
              <a:t> </a:t>
            </a:r>
            <a:r>
              <a:rPr sz="1600" spc="-10" dirty="0"/>
              <a:t>удовлетворения,</a:t>
            </a:r>
            <a:r>
              <a:rPr sz="1600" spc="-40" dirty="0"/>
              <a:t> </a:t>
            </a:r>
            <a:r>
              <a:rPr sz="1600" dirty="0"/>
              <a:t>учитывая</a:t>
            </a:r>
            <a:r>
              <a:rPr sz="1600" spc="-40" dirty="0"/>
              <a:t> </a:t>
            </a:r>
            <a:r>
              <a:rPr sz="1600" dirty="0"/>
              <a:t>интересы</a:t>
            </a:r>
            <a:r>
              <a:rPr sz="1600" spc="-45" dirty="0"/>
              <a:t> </a:t>
            </a:r>
            <a:r>
              <a:rPr sz="1600" spc="-10" dirty="0"/>
              <a:t>производителей</a:t>
            </a:r>
            <a:r>
              <a:rPr sz="1600" spc="-45" dirty="0"/>
              <a:t> </a:t>
            </a:r>
            <a:r>
              <a:rPr sz="1600" dirty="0"/>
              <a:t>и</a:t>
            </a:r>
            <a:r>
              <a:rPr sz="1600" spc="-45" dirty="0"/>
              <a:t> </a:t>
            </a:r>
            <a:r>
              <a:rPr sz="1600" spc="-10" dirty="0"/>
              <a:t>эксплуатантов</a:t>
            </a:r>
            <a:endParaRPr sz="1600"/>
          </a:p>
          <a:p>
            <a:pPr marL="536575">
              <a:lnSpc>
                <a:spcPct val="100000"/>
              </a:lnSpc>
              <a:spcBef>
                <a:spcPts val="1470"/>
              </a:spcBef>
            </a:pPr>
            <a:r>
              <a:rPr sz="1600" spc="-10" dirty="0"/>
              <a:t>согласовать</a:t>
            </a:r>
            <a:r>
              <a:rPr sz="1600" spc="-30" dirty="0"/>
              <a:t> </a:t>
            </a:r>
            <a:r>
              <a:rPr sz="1600" dirty="0"/>
              <a:t>проект</a:t>
            </a:r>
            <a:r>
              <a:rPr sz="1600" spc="-20" dirty="0"/>
              <a:t> </a:t>
            </a:r>
            <a:r>
              <a:rPr sz="1600" dirty="0"/>
              <a:t>по</a:t>
            </a:r>
            <a:r>
              <a:rPr sz="1600" spc="-15" dirty="0"/>
              <a:t> </a:t>
            </a:r>
            <a:r>
              <a:rPr sz="1600" dirty="0"/>
              <a:t>организации</a:t>
            </a:r>
            <a:r>
              <a:rPr sz="1600" spc="-30" dirty="0"/>
              <a:t> </a:t>
            </a:r>
            <a:r>
              <a:rPr sz="1600" dirty="0"/>
              <a:t>наземной</a:t>
            </a:r>
            <a:r>
              <a:rPr sz="1600" spc="-25" dirty="0"/>
              <a:t> </a:t>
            </a:r>
            <a:r>
              <a:rPr sz="1600" spc="-10" dirty="0"/>
              <a:t>инфраструктуры</a:t>
            </a:r>
            <a:r>
              <a:rPr sz="1600" spc="-25" dirty="0"/>
              <a:t> </a:t>
            </a:r>
            <a:r>
              <a:rPr sz="1600" dirty="0"/>
              <a:t>для</a:t>
            </a:r>
            <a:r>
              <a:rPr sz="1600" spc="-25" dirty="0"/>
              <a:t> </a:t>
            </a:r>
            <a:r>
              <a:rPr sz="1600" spc="-10" dirty="0"/>
              <a:t>осуществления</a:t>
            </a:r>
            <a:r>
              <a:rPr sz="1600" spc="-20" dirty="0"/>
              <a:t> </a:t>
            </a:r>
            <a:r>
              <a:rPr sz="1600" spc="-10" dirty="0"/>
              <a:t>БЛА-услуг</a:t>
            </a:r>
            <a:endParaRPr sz="1600"/>
          </a:p>
          <a:p>
            <a:pPr marL="546100" marR="1314450" indent="13970">
              <a:lnSpc>
                <a:spcPct val="146200"/>
              </a:lnSpc>
              <a:spcBef>
                <a:spcPts val="770"/>
              </a:spcBef>
            </a:pPr>
            <a:r>
              <a:rPr sz="1600" spc="-10" dirty="0"/>
              <a:t>определить</a:t>
            </a:r>
            <a:r>
              <a:rPr sz="1600" spc="-45" dirty="0"/>
              <a:t> </a:t>
            </a:r>
            <a:r>
              <a:rPr sz="1600" dirty="0"/>
              <a:t>ключевые</a:t>
            </a:r>
            <a:r>
              <a:rPr sz="1600" spc="-35" dirty="0"/>
              <a:t> </a:t>
            </a:r>
            <a:r>
              <a:rPr sz="1600" dirty="0"/>
              <a:t>сроки</a:t>
            </a:r>
            <a:r>
              <a:rPr sz="1600" spc="-40" dirty="0"/>
              <a:t> </a:t>
            </a:r>
            <a:r>
              <a:rPr sz="1600" dirty="0"/>
              <a:t>для</a:t>
            </a:r>
            <a:r>
              <a:rPr sz="1600" spc="-40" dirty="0"/>
              <a:t> </a:t>
            </a:r>
            <a:r>
              <a:rPr sz="1600" dirty="0"/>
              <a:t>реализации</a:t>
            </a:r>
            <a:r>
              <a:rPr sz="1600" spc="-45" dirty="0"/>
              <a:t> </a:t>
            </a:r>
            <a:r>
              <a:rPr sz="1600" dirty="0"/>
              <a:t>и</a:t>
            </a:r>
            <a:r>
              <a:rPr sz="1600" spc="-40" dirty="0"/>
              <a:t> </a:t>
            </a:r>
            <a:r>
              <a:rPr sz="1600" dirty="0"/>
              <a:t>масштабирования</a:t>
            </a:r>
            <a:r>
              <a:rPr sz="1600" spc="-40" dirty="0"/>
              <a:t> </a:t>
            </a:r>
            <a:r>
              <a:rPr sz="1600" dirty="0"/>
              <a:t>успешных</a:t>
            </a:r>
            <a:r>
              <a:rPr sz="1600" spc="-50" dirty="0"/>
              <a:t> </a:t>
            </a:r>
            <a:r>
              <a:rPr sz="1600" spc="-10" dirty="0"/>
              <a:t>кейсов определить</a:t>
            </a:r>
            <a:r>
              <a:rPr sz="1600" spc="-35" dirty="0"/>
              <a:t> </a:t>
            </a:r>
            <a:r>
              <a:rPr sz="1600" dirty="0"/>
              <a:t>объемные</a:t>
            </a:r>
            <a:r>
              <a:rPr sz="1600" spc="-20" dirty="0"/>
              <a:t> </a:t>
            </a:r>
            <a:r>
              <a:rPr sz="1600" spc="-10" dirty="0"/>
              <a:t>показатели</a:t>
            </a:r>
            <a:r>
              <a:rPr sz="1600" spc="-30" dirty="0"/>
              <a:t> </a:t>
            </a:r>
            <a:r>
              <a:rPr sz="1600" dirty="0"/>
              <a:t>по</a:t>
            </a:r>
            <a:r>
              <a:rPr sz="1600" spc="-25" dirty="0"/>
              <a:t> </a:t>
            </a:r>
            <a:r>
              <a:rPr sz="1600" dirty="0"/>
              <a:t>НПЦ</a:t>
            </a:r>
            <a:r>
              <a:rPr sz="1600" spc="-25" dirty="0"/>
              <a:t> </a:t>
            </a:r>
            <a:r>
              <a:rPr sz="1600" dirty="0"/>
              <a:t>и</a:t>
            </a:r>
            <a:r>
              <a:rPr sz="1600" spc="-30" dirty="0"/>
              <a:t> </a:t>
            </a:r>
            <a:r>
              <a:rPr sz="1600" dirty="0"/>
              <a:t>мотивацию</a:t>
            </a:r>
            <a:r>
              <a:rPr sz="1600" spc="-35" dirty="0"/>
              <a:t> </a:t>
            </a:r>
            <a:r>
              <a:rPr sz="1600" spc="-10" dirty="0"/>
              <a:t>резидентов</a:t>
            </a:r>
            <a:endParaRPr sz="1600"/>
          </a:p>
          <a:p>
            <a:pPr marL="517525" marR="6350">
              <a:lnSpc>
                <a:spcPts val="1900"/>
              </a:lnSpc>
              <a:spcBef>
                <a:spcPts val="1639"/>
              </a:spcBef>
            </a:pPr>
            <a:r>
              <a:rPr sz="1600" spc="-10" dirty="0"/>
              <a:t>определить</a:t>
            </a:r>
            <a:r>
              <a:rPr sz="1600" spc="-30" dirty="0"/>
              <a:t> </a:t>
            </a:r>
            <a:r>
              <a:rPr sz="1600" dirty="0"/>
              <a:t>лидерские</a:t>
            </a:r>
            <a:r>
              <a:rPr sz="1600" spc="-25" dirty="0"/>
              <a:t> </a:t>
            </a:r>
            <a:r>
              <a:rPr sz="1600" dirty="0"/>
              <a:t>позиции</a:t>
            </a:r>
            <a:r>
              <a:rPr sz="1600" spc="-30" dirty="0"/>
              <a:t> </a:t>
            </a:r>
            <a:r>
              <a:rPr sz="1600" dirty="0"/>
              <a:t>региона</a:t>
            </a:r>
            <a:r>
              <a:rPr sz="1600" spc="-30" dirty="0"/>
              <a:t> </a:t>
            </a:r>
            <a:r>
              <a:rPr sz="1600" spc="-10" dirty="0"/>
              <a:t>исходя</a:t>
            </a:r>
            <a:r>
              <a:rPr sz="1600" spc="-25" dirty="0"/>
              <a:t> </a:t>
            </a:r>
            <a:r>
              <a:rPr sz="1600" dirty="0"/>
              <a:t>из</a:t>
            </a:r>
            <a:r>
              <a:rPr sz="1600" spc="-30" dirty="0"/>
              <a:t> </a:t>
            </a:r>
            <a:r>
              <a:rPr sz="1600" spc="-10" dirty="0"/>
              <a:t>возможностей,</a:t>
            </a:r>
            <a:r>
              <a:rPr sz="1600" spc="-25" dirty="0"/>
              <a:t> </a:t>
            </a:r>
            <a:r>
              <a:rPr sz="1600" spc="-10" dirty="0"/>
              <a:t>компетенций,</a:t>
            </a:r>
            <a:r>
              <a:rPr sz="1600" spc="-20" dirty="0"/>
              <a:t> </a:t>
            </a:r>
            <a:r>
              <a:rPr sz="1600" dirty="0"/>
              <a:t>быстрого</a:t>
            </a:r>
            <a:r>
              <a:rPr sz="1600" spc="-20" dirty="0"/>
              <a:t> </a:t>
            </a:r>
            <a:r>
              <a:rPr sz="1600" dirty="0"/>
              <a:t>старта</a:t>
            </a:r>
            <a:r>
              <a:rPr sz="1600" spc="-30" dirty="0"/>
              <a:t> </a:t>
            </a:r>
            <a:r>
              <a:rPr sz="1600" spc="-50" dirty="0"/>
              <a:t>и </a:t>
            </a:r>
            <a:r>
              <a:rPr sz="1600" spc="-10" dirty="0"/>
              <a:t>глубокой</a:t>
            </a:r>
            <a:r>
              <a:rPr sz="1600" spc="-55" dirty="0"/>
              <a:t> </a:t>
            </a:r>
            <a:r>
              <a:rPr sz="1600" dirty="0"/>
              <a:t>проработки</a:t>
            </a:r>
            <a:r>
              <a:rPr sz="1600" spc="-55" dirty="0"/>
              <a:t> </a:t>
            </a:r>
            <a:r>
              <a:rPr sz="1600" dirty="0"/>
              <a:t>региональной</a:t>
            </a:r>
            <a:r>
              <a:rPr sz="1600" spc="-50" dirty="0"/>
              <a:t> </a:t>
            </a:r>
            <a:r>
              <a:rPr sz="1600" spc="-20" dirty="0"/>
              <a:t>БЛА-</a:t>
            </a:r>
            <a:r>
              <a:rPr sz="1600" dirty="0"/>
              <a:t>услуги</a:t>
            </a:r>
            <a:r>
              <a:rPr sz="1600" spc="-55" dirty="0"/>
              <a:t> </a:t>
            </a:r>
            <a:r>
              <a:rPr sz="1600" dirty="0"/>
              <a:t>по</a:t>
            </a:r>
            <a:r>
              <a:rPr sz="1600" spc="-45" dirty="0"/>
              <a:t> </a:t>
            </a:r>
            <a:r>
              <a:rPr sz="1600" dirty="0"/>
              <a:t>получению</a:t>
            </a:r>
            <a:r>
              <a:rPr sz="1600" spc="-50" dirty="0"/>
              <a:t> </a:t>
            </a:r>
            <a:r>
              <a:rPr sz="1600" dirty="0"/>
              <a:t>интерпретации</a:t>
            </a:r>
            <a:r>
              <a:rPr sz="1600" spc="-55" dirty="0"/>
              <a:t> </a:t>
            </a:r>
            <a:r>
              <a:rPr sz="1600" spc="-10" dirty="0"/>
              <a:t>данных</a:t>
            </a:r>
            <a:endParaRPr sz="1600"/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600"/>
          </a:p>
          <a:p>
            <a:pPr marL="12700" marR="5080">
              <a:lnSpc>
                <a:spcPct val="100699"/>
              </a:lnSpc>
            </a:pPr>
            <a:r>
              <a:rPr spc="-20" dirty="0"/>
              <a:t>НЕОБХОДИМО </a:t>
            </a:r>
            <a:r>
              <a:rPr spc="-10" dirty="0"/>
              <a:t>ПРИВЛЕЧЬ</a:t>
            </a:r>
            <a:r>
              <a:rPr spc="-5" dirty="0"/>
              <a:t> </a:t>
            </a:r>
            <a:r>
              <a:rPr spc="-10" dirty="0"/>
              <a:t>СПЕЦИАЛИСТОВ </a:t>
            </a:r>
            <a:r>
              <a:rPr dirty="0"/>
              <a:t>С</a:t>
            </a:r>
            <a:r>
              <a:rPr spc="-10" dirty="0"/>
              <a:t> ГЛУБОКИМИ </a:t>
            </a:r>
            <a:r>
              <a:rPr spc="-20" dirty="0"/>
              <a:t>ФУНДАМЕНТАЛЬНЫМИ</a:t>
            </a:r>
            <a:r>
              <a:rPr spc="-15" dirty="0"/>
              <a:t> </a:t>
            </a:r>
            <a:r>
              <a:rPr dirty="0"/>
              <a:t>ЗНАНИЯМИ</a:t>
            </a:r>
            <a:r>
              <a:rPr spc="-10" dirty="0"/>
              <a:t> </a:t>
            </a:r>
            <a:r>
              <a:rPr dirty="0"/>
              <a:t>И</a:t>
            </a:r>
            <a:r>
              <a:rPr spc="-10" dirty="0"/>
              <a:t> КОМПЕТЕНЦИЯМИ </a:t>
            </a:r>
            <a:r>
              <a:rPr spc="-25" dirty="0"/>
              <a:t>ДЛЯ </a:t>
            </a:r>
            <a:r>
              <a:rPr spc="-20" dirty="0"/>
              <a:t>ВЫРАБОТКИ</a:t>
            </a:r>
            <a:r>
              <a:rPr spc="-15" dirty="0"/>
              <a:t> </a:t>
            </a:r>
            <a:r>
              <a:rPr spc="-20" dirty="0"/>
              <a:t>НАУЧНОГО </a:t>
            </a:r>
            <a:r>
              <a:rPr spc="-25" dirty="0"/>
              <a:t>МЕТОДОЛОГИЧЕСКОГО</a:t>
            </a:r>
            <a:r>
              <a:rPr spc="-15" dirty="0"/>
              <a:t> </a:t>
            </a:r>
            <a:r>
              <a:rPr spc="-10" dirty="0"/>
              <a:t>ПОДХОДА,</a:t>
            </a:r>
            <a:r>
              <a:rPr spc="-15" dirty="0"/>
              <a:t> </a:t>
            </a:r>
            <a:r>
              <a:rPr spc="-10" dirty="0"/>
              <a:t>ОБЕСПЕЧИВ</a:t>
            </a:r>
            <a:r>
              <a:rPr spc="-15" dirty="0"/>
              <a:t> </a:t>
            </a:r>
            <a:r>
              <a:rPr spc="-10" dirty="0"/>
              <a:t>НАУЧНОЕ</a:t>
            </a:r>
            <a:r>
              <a:rPr spc="-15" dirty="0"/>
              <a:t> </a:t>
            </a:r>
            <a:r>
              <a:rPr spc="-10" dirty="0"/>
              <a:t>СОПРОВОЖДЕНИЕ ПРОЕКТОВ</a:t>
            </a:r>
            <a:r>
              <a:rPr spc="-15" dirty="0"/>
              <a:t> </a:t>
            </a:r>
            <a:r>
              <a:rPr spc="-50" dirty="0"/>
              <a:t>И </a:t>
            </a:r>
            <a:r>
              <a:rPr spc="-10" dirty="0"/>
              <a:t>ЭКСПЕРТНУЮ</a:t>
            </a:r>
            <a:r>
              <a:rPr spc="-15" dirty="0"/>
              <a:t> </a:t>
            </a:r>
            <a:r>
              <a:rPr spc="-10" dirty="0"/>
              <a:t>ОЦЕНКУ</a:t>
            </a:r>
          </a:p>
          <a:p>
            <a:pPr>
              <a:lnSpc>
                <a:spcPct val="100000"/>
              </a:lnSpc>
              <a:spcBef>
                <a:spcPts val="740"/>
              </a:spcBef>
            </a:pPr>
            <a:endParaRPr spc="-10" dirty="0"/>
          </a:p>
          <a:p>
            <a:pPr marL="12700" marR="563880">
              <a:lnSpc>
                <a:spcPct val="101400"/>
              </a:lnSpc>
            </a:pPr>
            <a:r>
              <a:rPr spc="-20" dirty="0"/>
              <a:t>НЕОБХОДИМО</a:t>
            </a:r>
            <a:r>
              <a:rPr spc="-25" dirty="0"/>
              <a:t> </a:t>
            </a:r>
            <a:r>
              <a:rPr spc="-10" dirty="0"/>
              <a:t>ОБЕСПЕЧИТЬ </a:t>
            </a:r>
            <a:r>
              <a:rPr spc="-20" dirty="0"/>
              <a:t>ПОДГОТОВКУ</a:t>
            </a:r>
            <a:r>
              <a:rPr spc="-15" dirty="0"/>
              <a:t> </a:t>
            </a:r>
            <a:r>
              <a:rPr dirty="0"/>
              <a:t>КАДРОВ,</a:t>
            </a:r>
            <a:r>
              <a:rPr spc="-20" dirty="0"/>
              <a:t> </a:t>
            </a:r>
            <a:r>
              <a:rPr dirty="0"/>
              <a:t>В</a:t>
            </a:r>
            <a:r>
              <a:rPr spc="-15" dirty="0"/>
              <a:t> </a:t>
            </a:r>
            <a:r>
              <a:rPr spc="-20" dirty="0"/>
              <a:t>Т.Ч. </a:t>
            </a:r>
            <a:r>
              <a:rPr spc="-25" dirty="0"/>
              <a:t>ОРГАНИЗОВАТЬ</a:t>
            </a:r>
            <a:r>
              <a:rPr spc="-15" dirty="0"/>
              <a:t> </a:t>
            </a:r>
            <a:r>
              <a:rPr dirty="0"/>
              <a:t>ОНЛАЙН</a:t>
            </a:r>
            <a:r>
              <a:rPr spc="-15" dirty="0"/>
              <a:t> </a:t>
            </a:r>
            <a:r>
              <a:rPr dirty="0"/>
              <a:t>КУРСЫ</a:t>
            </a:r>
            <a:r>
              <a:rPr spc="-20" dirty="0"/>
              <a:t> </a:t>
            </a:r>
            <a:r>
              <a:rPr dirty="0"/>
              <a:t>ДЛЯ</a:t>
            </a:r>
            <a:r>
              <a:rPr spc="-25" dirty="0"/>
              <a:t> ОПЕРАТИВНОГО</a:t>
            </a:r>
            <a:r>
              <a:rPr spc="-20" dirty="0"/>
              <a:t> </a:t>
            </a:r>
            <a:r>
              <a:rPr spc="-50" dirty="0"/>
              <a:t>И </a:t>
            </a:r>
            <a:r>
              <a:rPr spc="-10" dirty="0"/>
              <a:t>ЭФФЕКТИВНОГО</a:t>
            </a:r>
            <a:r>
              <a:rPr spc="-5" dirty="0"/>
              <a:t> </a:t>
            </a:r>
            <a:r>
              <a:rPr spc="-10" dirty="0"/>
              <a:t>ИСПОЛЬЗОВАНИЯ</a:t>
            </a:r>
            <a:r>
              <a:rPr dirty="0"/>
              <a:t> </a:t>
            </a:r>
            <a:r>
              <a:rPr spc="-20" dirty="0"/>
              <a:t>ПОДГОТОВЛЕННЫХ</a:t>
            </a:r>
            <a:r>
              <a:rPr dirty="0"/>
              <a:t> </a:t>
            </a:r>
            <a:r>
              <a:rPr spc="-10" dirty="0"/>
              <a:t>СПЕЦИАЛИСТОВ</a:t>
            </a:r>
          </a:p>
        </p:txBody>
      </p:sp>
      <p:grpSp>
        <p:nvGrpSpPr>
          <p:cNvPr id="10" name="object 10"/>
          <p:cNvGrpSpPr/>
          <p:nvPr/>
        </p:nvGrpSpPr>
        <p:grpSpPr>
          <a:xfrm>
            <a:off x="2066918" y="1160278"/>
            <a:ext cx="863600" cy="4472940"/>
            <a:chOff x="2066918" y="1160278"/>
            <a:chExt cx="863600" cy="4472940"/>
          </a:xfrm>
        </p:grpSpPr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49317" y="1160278"/>
              <a:ext cx="224500" cy="16261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30262" y="4541663"/>
              <a:ext cx="224500" cy="16261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30263" y="5470353"/>
              <a:ext cx="224500" cy="162615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2085974" y="1223355"/>
              <a:ext cx="560705" cy="0"/>
            </a:xfrm>
            <a:custGeom>
              <a:avLst/>
              <a:gdLst/>
              <a:ahLst/>
              <a:cxnLst/>
              <a:rect l="l" t="t" r="r" b="b"/>
              <a:pathLst>
                <a:path w="560705">
                  <a:moveTo>
                    <a:pt x="0" y="0"/>
                  </a:moveTo>
                  <a:lnTo>
                    <a:pt x="560217" y="1"/>
                  </a:lnTo>
                </a:path>
              </a:pathLst>
            </a:custGeom>
            <a:ln w="12700">
              <a:solidFill>
                <a:srgbClr val="00B0F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066918" y="5562011"/>
              <a:ext cx="560705" cy="0"/>
            </a:xfrm>
            <a:custGeom>
              <a:avLst/>
              <a:gdLst/>
              <a:ahLst/>
              <a:cxnLst/>
              <a:rect l="l" t="t" r="r" b="b"/>
              <a:pathLst>
                <a:path w="560705">
                  <a:moveTo>
                    <a:pt x="0" y="0"/>
                  </a:moveTo>
                  <a:lnTo>
                    <a:pt x="560217" y="1"/>
                  </a:lnTo>
                </a:path>
              </a:pathLst>
            </a:custGeom>
            <a:ln w="12700">
              <a:solidFill>
                <a:srgbClr val="00B0F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076448" y="4628555"/>
              <a:ext cx="560705" cy="0"/>
            </a:xfrm>
            <a:custGeom>
              <a:avLst/>
              <a:gdLst/>
              <a:ahLst/>
              <a:cxnLst/>
              <a:rect l="l" t="t" r="r" b="b"/>
              <a:pathLst>
                <a:path w="560705">
                  <a:moveTo>
                    <a:pt x="0" y="0"/>
                  </a:moveTo>
                  <a:lnTo>
                    <a:pt x="560217" y="1"/>
                  </a:lnTo>
                </a:path>
              </a:pathLst>
            </a:custGeom>
            <a:ln w="12700">
              <a:solidFill>
                <a:srgbClr val="00B0F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115399" y="1937736"/>
              <a:ext cx="788035" cy="0"/>
            </a:xfrm>
            <a:custGeom>
              <a:avLst/>
              <a:gdLst/>
              <a:ahLst/>
              <a:cxnLst/>
              <a:rect l="l" t="t" r="r" b="b"/>
              <a:pathLst>
                <a:path w="788035">
                  <a:moveTo>
                    <a:pt x="0" y="0"/>
                  </a:moveTo>
                  <a:lnTo>
                    <a:pt x="787967" y="1"/>
                  </a:lnTo>
                </a:path>
              </a:pathLst>
            </a:custGeom>
            <a:ln w="12700">
              <a:solidFill>
                <a:srgbClr val="00B0F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142295" y="2610082"/>
              <a:ext cx="788035" cy="0"/>
            </a:xfrm>
            <a:custGeom>
              <a:avLst/>
              <a:gdLst/>
              <a:ahLst/>
              <a:cxnLst/>
              <a:rect l="l" t="t" r="r" b="b"/>
              <a:pathLst>
                <a:path w="788035">
                  <a:moveTo>
                    <a:pt x="0" y="0"/>
                  </a:moveTo>
                  <a:lnTo>
                    <a:pt x="787967" y="1"/>
                  </a:lnTo>
                </a:path>
              </a:pathLst>
            </a:custGeom>
            <a:ln w="12700">
              <a:solidFill>
                <a:srgbClr val="00B0F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115404" y="3103147"/>
              <a:ext cx="788035" cy="0"/>
            </a:xfrm>
            <a:custGeom>
              <a:avLst/>
              <a:gdLst/>
              <a:ahLst/>
              <a:cxnLst/>
              <a:rect l="l" t="t" r="r" b="b"/>
              <a:pathLst>
                <a:path w="788035">
                  <a:moveTo>
                    <a:pt x="0" y="0"/>
                  </a:moveTo>
                  <a:lnTo>
                    <a:pt x="787967" y="1"/>
                  </a:lnTo>
                </a:path>
              </a:pathLst>
            </a:custGeom>
            <a:ln w="12700">
              <a:solidFill>
                <a:srgbClr val="00B0F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124369" y="3416909"/>
              <a:ext cx="788035" cy="0"/>
            </a:xfrm>
            <a:custGeom>
              <a:avLst/>
              <a:gdLst/>
              <a:ahLst/>
              <a:cxnLst/>
              <a:rect l="l" t="t" r="r" b="b"/>
              <a:pathLst>
                <a:path w="788035">
                  <a:moveTo>
                    <a:pt x="0" y="0"/>
                  </a:moveTo>
                  <a:lnTo>
                    <a:pt x="787967" y="1"/>
                  </a:lnTo>
                </a:path>
              </a:pathLst>
            </a:custGeom>
            <a:ln w="12700">
              <a:solidFill>
                <a:srgbClr val="00B0F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133335" y="3909970"/>
              <a:ext cx="788035" cy="0"/>
            </a:xfrm>
            <a:custGeom>
              <a:avLst/>
              <a:gdLst/>
              <a:ahLst/>
              <a:cxnLst/>
              <a:rect l="l" t="t" r="r" b="b"/>
              <a:pathLst>
                <a:path w="788035">
                  <a:moveTo>
                    <a:pt x="0" y="0"/>
                  </a:moveTo>
                  <a:lnTo>
                    <a:pt x="787967" y="1"/>
                  </a:lnTo>
                </a:path>
              </a:pathLst>
            </a:custGeom>
            <a:ln w="12700">
              <a:solidFill>
                <a:srgbClr val="00B0F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924"/>
            <a:ext cx="12192000" cy="711200"/>
          </a:xfrm>
          <a:custGeom>
            <a:avLst/>
            <a:gdLst/>
            <a:ahLst/>
            <a:cxnLst/>
            <a:rect l="l" t="t" r="r" b="b"/>
            <a:pathLst>
              <a:path w="12192000" h="711200">
                <a:moveTo>
                  <a:pt x="0" y="0"/>
                </a:moveTo>
                <a:lnTo>
                  <a:pt x="0" y="710583"/>
                </a:lnTo>
                <a:lnTo>
                  <a:pt x="12192000" y="710583"/>
                </a:lnTo>
                <a:lnTo>
                  <a:pt x="12192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6262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5371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75" dirty="0"/>
              <a:t>АГРАРНЫЙ</a:t>
            </a:r>
            <a:r>
              <a:rPr spc="-100" dirty="0"/>
              <a:t> </a:t>
            </a:r>
            <a:r>
              <a:rPr spc="-45" dirty="0"/>
              <a:t>КЕЙС</a:t>
            </a:r>
            <a:r>
              <a:rPr spc="-95" dirty="0"/>
              <a:t> </a:t>
            </a:r>
            <a:r>
              <a:rPr dirty="0"/>
              <a:t>С</a:t>
            </a:r>
            <a:r>
              <a:rPr spc="-120" dirty="0"/>
              <a:t> </a:t>
            </a:r>
            <a:r>
              <a:rPr spc="-35" dirty="0"/>
              <a:t>ПРИМЕНЕНИЕМ</a:t>
            </a:r>
            <a:r>
              <a:rPr spc="254" dirty="0"/>
              <a:t> </a:t>
            </a:r>
            <a:r>
              <a:rPr spc="-65" dirty="0"/>
              <a:t>«АГРОБАРС-</a:t>
            </a:r>
            <a:r>
              <a:rPr spc="-25" dirty="0"/>
              <a:t>60»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740663"/>
            <a:ext cx="4916424" cy="4334256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32258" y="5850635"/>
            <a:ext cx="4625340" cy="67183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75"/>
              </a:spcBef>
            </a:pPr>
            <a:r>
              <a:rPr sz="1400" dirty="0">
                <a:solidFill>
                  <a:srgbClr val="2D393E"/>
                </a:solidFill>
                <a:latin typeface="Calibri"/>
                <a:cs typeface="Calibri"/>
              </a:rPr>
              <a:t>отвечает</a:t>
            </a:r>
            <a:r>
              <a:rPr sz="1400" spc="-25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D393E"/>
                </a:solidFill>
                <a:latin typeface="Calibri"/>
                <a:cs typeface="Calibri"/>
              </a:rPr>
              <a:t>требованиям</a:t>
            </a:r>
            <a:r>
              <a:rPr sz="1400" spc="-15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2D393E"/>
                </a:solidFill>
                <a:latin typeface="Calibri"/>
                <a:cs typeface="Calibri"/>
              </a:rPr>
              <a:t>Постановления</a:t>
            </a:r>
            <a:r>
              <a:rPr sz="1400" spc="-20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2D393E"/>
                </a:solidFill>
                <a:latin typeface="Calibri"/>
                <a:cs typeface="Calibri"/>
              </a:rPr>
              <a:t>Правительства </a:t>
            </a:r>
            <a:r>
              <a:rPr sz="1400" dirty="0">
                <a:solidFill>
                  <a:srgbClr val="2D393E"/>
                </a:solidFill>
                <a:latin typeface="Calibri"/>
                <a:cs typeface="Calibri"/>
              </a:rPr>
              <a:t>№</a:t>
            </a:r>
            <a:r>
              <a:rPr sz="1400" spc="-15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400" spc="-25" dirty="0">
                <a:solidFill>
                  <a:srgbClr val="2D393E"/>
                </a:solidFill>
                <a:latin typeface="Calibri"/>
                <a:cs typeface="Calibri"/>
              </a:rPr>
              <a:t>719 </a:t>
            </a:r>
            <a:r>
              <a:rPr sz="1400" dirty="0">
                <a:solidFill>
                  <a:srgbClr val="2D393E"/>
                </a:solidFill>
                <a:latin typeface="Calibri"/>
                <a:cs typeface="Calibri"/>
              </a:rPr>
              <a:t>от</a:t>
            </a:r>
            <a:r>
              <a:rPr sz="1400" spc="-30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D393E"/>
                </a:solidFill>
                <a:latin typeface="Calibri"/>
                <a:cs typeface="Calibri"/>
              </a:rPr>
              <a:t>17.07.2015</a:t>
            </a:r>
            <a:r>
              <a:rPr sz="1400" spc="-25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D393E"/>
                </a:solidFill>
                <a:latin typeface="Calibri"/>
                <a:cs typeface="Calibri"/>
              </a:rPr>
              <a:t>«О</a:t>
            </a:r>
            <a:r>
              <a:rPr sz="1400" spc="-30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2D393E"/>
                </a:solidFill>
                <a:latin typeface="Calibri"/>
                <a:cs typeface="Calibri"/>
              </a:rPr>
              <a:t>подтверждении</a:t>
            </a:r>
            <a:r>
              <a:rPr sz="1400" spc="-20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2D393E"/>
                </a:solidFill>
                <a:latin typeface="Calibri"/>
                <a:cs typeface="Calibri"/>
              </a:rPr>
              <a:t>производства</a:t>
            </a:r>
            <a:r>
              <a:rPr sz="1400" spc="-20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2D393E"/>
                </a:solidFill>
                <a:latin typeface="Calibri"/>
                <a:cs typeface="Calibri"/>
              </a:rPr>
              <a:t>российской </a:t>
            </a:r>
            <a:r>
              <a:rPr sz="1400" dirty="0">
                <a:solidFill>
                  <a:srgbClr val="2D393E"/>
                </a:solidFill>
                <a:latin typeface="Calibri"/>
                <a:cs typeface="Calibri"/>
              </a:rPr>
              <a:t>промышленной</a:t>
            </a:r>
            <a:r>
              <a:rPr sz="1400" spc="-75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2D393E"/>
                </a:solidFill>
                <a:latin typeface="Calibri"/>
                <a:cs typeface="Calibri"/>
              </a:rPr>
              <a:t>продукции»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265286" y="817371"/>
            <a:ext cx="6836409" cy="3804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 marR="508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solidFill>
                  <a:srgbClr val="2D393E"/>
                </a:solidFill>
                <a:latin typeface="Calibri"/>
                <a:cs typeface="Calibri"/>
              </a:rPr>
              <a:t>Первый</a:t>
            </a:r>
            <a:r>
              <a:rPr sz="1600" spc="-55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2D393E"/>
                </a:solidFill>
                <a:latin typeface="Calibri"/>
                <a:cs typeface="Calibri"/>
              </a:rPr>
              <a:t>российский</a:t>
            </a:r>
            <a:r>
              <a:rPr sz="1600" spc="-50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2D393E"/>
                </a:solidFill>
                <a:latin typeface="Calibri"/>
                <a:cs typeface="Calibri"/>
              </a:rPr>
              <a:t>агродрон</a:t>
            </a:r>
            <a:r>
              <a:rPr sz="1600" spc="-50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2D393E"/>
                </a:solidFill>
                <a:latin typeface="Calibri"/>
                <a:cs typeface="Calibri"/>
              </a:rPr>
              <a:t>серийного</a:t>
            </a:r>
            <a:r>
              <a:rPr sz="1600" spc="-40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D393E"/>
                </a:solidFill>
                <a:latin typeface="Calibri"/>
                <a:cs typeface="Calibri"/>
              </a:rPr>
              <a:t>производства,</a:t>
            </a:r>
            <a:r>
              <a:rPr sz="1600" spc="-45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D393E"/>
                </a:solidFill>
                <a:latin typeface="Calibri"/>
                <a:cs typeface="Calibri"/>
              </a:rPr>
              <a:t>разработанный </a:t>
            </a:r>
            <a:r>
              <a:rPr sz="1600" dirty="0">
                <a:solidFill>
                  <a:srgbClr val="2D393E"/>
                </a:solidFill>
                <a:latin typeface="Calibri"/>
                <a:cs typeface="Calibri"/>
              </a:rPr>
              <a:t>совместно</a:t>
            </a:r>
            <a:r>
              <a:rPr sz="1600" spc="-30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2D393E"/>
                </a:solidFill>
                <a:latin typeface="Calibri"/>
                <a:cs typeface="Calibri"/>
              </a:rPr>
              <a:t>с</a:t>
            </a:r>
            <a:r>
              <a:rPr sz="1600" spc="-40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D393E"/>
                </a:solidFill>
                <a:latin typeface="Calibri"/>
                <a:cs typeface="Calibri"/>
              </a:rPr>
              <a:t>белорусским</a:t>
            </a:r>
            <a:r>
              <a:rPr sz="1600" spc="-30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D393E"/>
                </a:solidFill>
                <a:latin typeface="Calibri"/>
                <a:cs typeface="Calibri"/>
              </a:rPr>
              <a:t>производителем</a:t>
            </a:r>
            <a:r>
              <a:rPr sz="1600" spc="-30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2D393E"/>
                </a:solidFill>
                <a:latin typeface="Calibri"/>
                <a:cs typeface="Calibri"/>
              </a:rPr>
              <a:t>ООО</a:t>
            </a:r>
            <a:r>
              <a:rPr sz="1600" spc="-35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2D393E"/>
                </a:solidFill>
                <a:latin typeface="Calibri"/>
                <a:cs typeface="Calibri"/>
              </a:rPr>
              <a:t>«КБ</a:t>
            </a:r>
            <a:r>
              <a:rPr sz="1600" spc="-35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2D393E"/>
                </a:solidFill>
                <a:latin typeface="Calibri"/>
                <a:cs typeface="Calibri"/>
              </a:rPr>
              <a:t>Беспилотные</a:t>
            </a:r>
            <a:r>
              <a:rPr sz="1600" spc="-30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D393E"/>
                </a:solidFill>
                <a:latin typeface="Calibri"/>
                <a:cs typeface="Calibri"/>
              </a:rPr>
              <a:t>Вертолеты»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29"/>
              </a:spcBef>
            </a:pP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2D393E"/>
                </a:solidFill>
                <a:latin typeface="Calibri"/>
                <a:cs typeface="Calibri"/>
              </a:rPr>
              <a:t>ПРЕИМУЩЕСТВА</a:t>
            </a:r>
            <a:r>
              <a:rPr sz="1600" spc="-5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D393E"/>
                </a:solidFill>
                <a:latin typeface="Calibri"/>
                <a:cs typeface="Calibri"/>
              </a:rPr>
              <a:t>ИСПОЛЬЗОВАНИЯ</a:t>
            </a:r>
            <a:endParaRPr sz="1600">
              <a:latin typeface="Calibri"/>
              <a:cs typeface="Calibri"/>
            </a:endParaRPr>
          </a:p>
          <a:p>
            <a:pPr marL="403860" indent="-342900">
              <a:lnSpc>
                <a:spcPts val="1910"/>
              </a:lnSpc>
              <a:spcBef>
                <a:spcPts val="240"/>
              </a:spcBef>
              <a:buFont typeface="Symbol"/>
              <a:buChar char=""/>
              <a:tabLst>
                <a:tab pos="403860" algn="l"/>
              </a:tabLst>
            </a:pPr>
            <a:r>
              <a:rPr sz="1600" dirty="0">
                <a:solidFill>
                  <a:srgbClr val="2D393E"/>
                </a:solidFill>
                <a:latin typeface="Calibri"/>
                <a:cs typeface="Calibri"/>
              </a:rPr>
              <a:t>ведение</a:t>
            </a:r>
            <a:r>
              <a:rPr sz="1600" spc="-65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D393E"/>
                </a:solidFill>
                <a:latin typeface="Calibri"/>
                <a:cs typeface="Calibri"/>
              </a:rPr>
              <a:t>экологического</a:t>
            </a:r>
            <a:r>
              <a:rPr sz="1600" spc="-55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2D393E"/>
                </a:solidFill>
                <a:latin typeface="Calibri"/>
                <a:cs typeface="Calibri"/>
              </a:rPr>
              <a:t>мониторинга</a:t>
            </a:r>
            <a:r>
              <a:rPr sz="1600" spc="-65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D393E"/>
                </a:solidFill>
                <a:latin typeface="Calibri"/>
                <a:cs typeface="Calibri"/>
              </a:rPr>
              <a:t>сельхозугодий</a:t>
            </a:r>
            <a:endParaRPr sz="1600">
              <a:latin typeface="Calibri"/>
              <a:cs typeface="Calibri"/>
            </a:endParaRPr>
          </a:p>
          <a:p>
            <a:pPr marL="403860" indent="-342900">
              <a:lnSpc>
                <a:spcPts val="1895"/>
              </a:lnSpc>
              <a:buFont typeface="Symbol"/>
              <a:buChar char=""/>
              <a:tabLst>
                <a:tab pos="403860" algn="l"/>
              </a:tabLst>
            </a:pPr>
            <a:r>
              <a:rPr sz="1600" dirty="0">
                <a:solidFill>
                  <a:srgbClr val="2D393E"/>
                </a:solidFill>
                <a:latin typeface="Calibri"/>
                <a:cs typeface="Calibri"/>
              </a:rPr>
              <a:t>ведение</a:t>
            </a:r>
            <a:r>
              <a:rPr sz="1600" spc="-55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D393E"/>
                </a:solidFill>
                <a:latin typeface="Calibri"/>
                <a:cs typeface="Calibri"/>
              </a:rPr>
              <a:t>оперативного</a:t>
            </a:r>
            <a:r>
              <a:rPr sz="1600" spc="-50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2D393E"/>
                </a:solidFill>
                <a:latin typeface="Calibri"/>
                <a:cs typeface="Calibri"/>
              </a:rPr>
              <a:t>мониторинга</a:t>
            </a:r>
            <a:r>
              <a:rPr sz="1600" spc="-60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2D393E"/>
                </a:solidFill>
                <a:latin typeface="Calibri"/>
                <a:cs typeface="Calibri"/>
              </a:rPr>
              <a:t>состояния</a:t>
            </a:r>
            <a:r>
              <a:rPr sz="1600" spc="-50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D393E"/>
                </a:solidFill>
                <a:latin typeface="Calibri"/>
                <a:cs typeface="Calibri"/>
              </a:rPr>
              <a:t>посевов</a:t>
            </a:r>
            <a:endParaRPr sz="1600">
              <a:latin typeface="Calibri"/>
              <a:cs typeface="Calibri"/>
            </a:endParaRPr>
          </a:p>
          <a:p>
            <a:pPr marL="403860" indent="-342900">
              <a:lnSpc>
                <a:spcPts val="1910"/>
              </a:lnSpc>
              <a:buFont typeface="Symbol"/>
              <a:buChar char=""/>
              <a:tabLst>
                <a:tab pos="403860" algn="l"/>
              </a:tabLst>
            </a:pPr>
            <a:r>
              <a:rPr sz="1600" dirty="0">
                <a:solidFill>
                  <a:srgbClr val="2D393E"/>
                </a:solidFill>
                <a:latin typeface="Calibri"/>
                <a:cs typeface="Calibri"/>
              </a:rPr>
              <a:t>оценка</a:t>
            </a:r>
            <a:r>
              <a:rPr sz="1600" spc="-45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D393E"/>
                </a:solidFill>
                <a:latin typeface="Calibri"/>
                <a:cs typeface="Calibri"/>
              </a:rPr>
              <a:t>всхожести</a:t>
            </a:r>
            <a:r>
              <a:rPr sz="1600" spc="-35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2D393E"/>
                </a:solidFill>
                <a:latin typeface="Calibri"/>
                <a:cs typeface="Calibri"/>
              </a:rPr>
              <a:t>с/х</a:t>
            </a:r>
            <a:r>
              <a:rPr sz="1600" spc="-40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D393E"/>
                </a:solidFill>
                <a:latin typeface="Calibri"/>
                <a:cs typeface="Calibri"/>
              </a:rPr>
              <a:t>культур</a:t>
            </a:r>
            <a:endParaRPr sz="1600">
              <a:latin typeface="Calibri"/>
              <a:cs typeface="Calibri"/>
            </a:endParaRPr>
          </a:p>
          <a:p>
            <a:pPr marL="403860" indent="-342900">
              <a:lnSpc>
                <a:spcPts val="1910"/>
              </a:lnSpc>
              <a:spcBef>
                <a:spcPts val="95"/>
              </a:spcBef>
              <a:buFont typeface="Symbol"/>
              <a:buChar char=""/>
              <a:tabLst>
                <a:tab pos="403860" algn="l"/>
              </a:tabLst>
            </a:pPr>
            <a:r>
              <a:rPr sz="1600" dirty="0">
                <a:solidFill>
                  <a:srgbClr val="2D393E"/>
                </a:solidFill>
                <a:latin typeface="Calibri"/>
                <a:cs typeface="Calibri"/>
              </a:rPr>
              <a:t>оценивание</a:t>
            </a:r>
            <a:r>
              <a:rPr sz="1600" spc="-45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2D393E"/>
                </a:solidFill>
                <a:latin typeface="Calibri"/>
                <a:cs typeface="Calibri"/>
              </a:rPr>
              <a:t>объема</a:t>
            </a:r>
            <a:r>
              <a:rPr sz="1600" spc="-45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2D393E"/>
                </a:solidFill>
                <a:latin typeface="Calibri"/>
                <a:cs typeface="Calibri"/>
              </a:rPr>
              <a:t>работ</a:t>
            </a:r>
            <a:r>
              <a:rPr sz="1600" spc="-35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2D393E"/>
                </a:solidFill>
                <a:latin typeface="Calibri"/>
                <a:cs typeface="Calibri"/>
              </a:rPr>
              <a:t>и</a:t>
            </a:r>
            <a:r>
              <a:rPr sz="1600" spc="-45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D393E"/>
                </a:solidFill>
                <a:latin typeface="Calibri"/>
                <a:cs typeface="Calibri"/>
              </a:rPr>
              <a:t>контроль</a:t>
            </a:r>
            <a:r>
              <a:rPr sz="1600" spc="-45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D393E"/>
                </a:solidFill>
                <a:latin typeface="Calibri"/>
                <a:cs typeface="Calibri"/>
              </a:rPr>
              <a:t>выполнения</a:t>
            </a:r>
            <a:endParaRPr sz="1600">
              <a:latin typeface="Calibri"/>
              <a:cs typeface="Calibri"/>
            </a:endParaRPr>
          </a:p>
          <a:p>
            <a:pPr marL="403860" indent="-342900">
              <a:lnSpc>
                <a:spcPts val="1895"/>
              </a:lnSpc>
              <a:buFont typeface="Symbol"/>
              <a:buChar char=""/>
              <a:tabLst>
                <a:tab pos="403860" algn="l"/>
              </a:tabLst>
            </a:pPr>
            <a:r>
              <a:rPr sz="1600" dirty="0">
                <a:solidFill>
                  <a:srgbClr val="2D393E"/>
                </a:solidFill>
                <a:latin typeface="Calibri"/>
                <a:cs typeface="Calibri"/>
              </a:rPr>
              <a:t>проверка</a:t>
            </a:r>
            <a:r>
              <a:rPr sz="1600" spc="-80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2D393E"/>
                </a:solidFill>
                <a:latin typeface="Calibri"/>
                <a:cs typeface="Calibri"/>
              </a:rPr>
              <a:t>качества</a:t>
            </a:r>
            <a:r>
              <a:rPr sz="1600" spc="-75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D393E"/>
                </a:solidFill>
                <a:latin typeface="Calibri"/>
                <a:cs typeface="Calibri"/>
              </a:rPr>
              <a:t>пропашности</a:t>
            </a:r>
            <a:endParaRPr sz="1600">
              <a:latin typeface="Calibri"/>
              <a:cs typeface="Calibri"/>
            </a:endParaRPr>
          </a:p>
          <a:p>
            <a:pPr marL="403860" indent="-342900">
              <a:lnSpc>
                <a:spcPts val="1895"/>
              </a:lnSpc>
              <a:buFont typeface="Symbol"/>
              <a:buChar char=""/>
              <a:tabLst>
                <a:tab pos="403860" algn="l"/>
              </a:tabLst>
            </a:pPr>
            <a:r>
              <a:rPr sz="1600" dirty="0">
                <a:solidFill>
                  <a:srgbClr val="2D393E"/>
                </a:solidFill>
                <a:latin typeface="Calibri"/>
                <a:cs typeface="Calibri"/>
              </a:rPr>
              <a:t>прогнозирование</a:t>
            </a:r>
            <a:r>
              <a:rPr sz="1600" spc="-25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D393E"/>
                </a:solidFill>
                <a:latin typeface="Calibri"/>
                <a:cs typeface="Calibri"/>
              </a:rPr>
              <a:t>урожайности</a:t>
            </a:r>
            <a:r>
              <a:rPr sz="1600" spc="-35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2D393E"/>
                </a:solidFill>
                <a:latin typeface="Calibri"/>
                <a:cs typeface="Calibri"/>
              </a:rPr>
              <a:t>с/х</a:t>
            </a:r>
            <a:r>
              <a:rPr sz="1600" spc="-35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D393E"/>
                </a:solidFill>
                <a:latin typeface="Calibri"/>
                <a:cs typeface="Calibri"/>
              </a:rPr>
              <a:t>культур</a:t>
            </a:r>
            <a:endParaRPr sz="1600">
              <a:latin typeface="Calibri"/>
              <a:cs typeface="Calibri"/>
            </a:endParaRPr>
          </a:p>
          <a:p>
            <a:pPr marL="403860" indent="-342900">
              <a:lnSpc>
                <a:spcPts val="1895"/>
              </a:lnSpc>
              <a:buFont typeface="Symbol"/>
              <a:buChar char=""/>
              <a:tabLst>
                <a:tab pos="403860" algn="l"/>
              </a:tabLst>
            </a:pPr>
            <a:r>
              <a:rPr sz="1600" dirty="0">
                <a:solidFill>
                  <a:srgbClr val="2D393E"/>
                </a:solidFill>
                <a:latin typeface="Calibri"/>
                <a:cs typeface="Calibri"/>
              </a:rPr>
              <a:t>создание</a:t>
            </a:r>
            <a:r>
              <a:rPr sz="1600" spc="-65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2D393E"/>
                </a:solidFill>
                <a:latin typeface="Calibri"/>
                <a:cs typeface="Calibri"/>
              </a:rPr>
              <a:t>электронных</a:t>
            </a:r>
            <a:r>
              <a:rPr sz="1600" spc="-70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2D393E"/>
                </a:solidFill>
                <a:latin typeface="Calibri"/>
                <a:cs typeface="Calibri"/>
              </a:rPr>
              <a:t>карт</a:t>
            </a:r>
            <a:r>
              <a:rPr sz="1600" spc="-65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2D393E"/>
                </a:solidFill>
                <a:latin typeface="Calibri"/>
                <a:cs typeface="Calibri"/>
              </a:rPr>
              <a:t>полей</a:t>
            </a:r>
            <a:endParaRPr sz="1600">
              <a:latin typeface="Calibri"/>
              <a:cs typeface="Calibri"/>
            </a:endParaRPr>
          </a:p>
          <a:p>
            <a:pPr marL="403860" indent="-342900">
              <a:lnSpc>
                <a:spcPts val="1910"/>
              </a:lnSpc>
              <a:buFont typeface="Symbol"/>
              <a:buChar char=""/>
              <a:tabLst>
                <a:tab pos="403860" algn="l"/>
              </a:tabLst>
            </a:pPr>
            <a:r>
              <a:rPr sz="1600" dirty="0">
                <a:solidFill>
                  <a:srgbClr val="2D393E"/>
                </a:solidFill>
                <a:latin typeface="Calibri"/>
                <a:cs typeface="Calibri"/>
              </a:rPr>
              <a:t>инвентаризация</a:t>
            </a:r>
            <a:r>
              <a:rPr sz="1600" spc="-90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D393E"/>
                </a:solidFill>
                <a:latin typeface="Calibri"/>
                <a:cs typeface="Calibri"/>
              </a:rPr>
              <a:t>сельхозугодий</a:t>
            </a:r>
            <a:endParaRPr sz="1600">
              <a:latin typeface="Calibri"/>
              <a:cs typeface="Calibri"/>
            </a:endParaRPr>
          </a:p>
          <a:p>
            <a:pPr marL="66675">
              <a:lnSpc>
                <a:spcPts val="1895"/>
              </a:lnSpc>
              <a:spcBef>
                <a:spcPts val="575"/>
              </a:spcBef>
            </a:pPr>
            <a:r>
              <a:rPr sz="1600" spc="-10" dirty="0">
                <a:solidFill>
                  <a:srgbClr val="2D393E"/>
                </a:solidFill>
                <a:latin typeface="Calibri"/>
                <a:cs typeface="Calibri"/>
              </a:rPr>
              <a:t>ЭКОНОМИКА</a:t>
            </a:r>
            <a:endParaRPr sz="1600">
              <a:latin typeface="Calibri"/>
              <a:cs typeface="Calibri"/>
            </a:endParaRPr>
          </a:p>
          <a:p>
            <a:pPr marL="365125" marR="549910" indent="-285750">
              <a:lnSpc>
                <a:spcPts val="1900"/>
              </a:lnSpc>
              <a:spcBef>
                <a:spcPts val="55"/>
              </a:spcBef>
              <a:buFont typeface="Wingdings"/>
              <a:buChar char=""/>
              <a:tabLst>
                <a:tab pos="365125" algn="l"/>
              </a:tabLst>
            </a:pPr>
            <a:r>
              <a:rPr sz="1600" dirty="0">
                <a:solidFill>
                  <a:srgbClr val="2D393E"/>
                </a:solidFill>
                <a:latin typeface="Calibri"/>
                <a:cs typeface="Calibri"/>
              </a:rPr>
              <a:t>гибкие</a:t>
            </a:r>
            <a:r>
              <a:rPr sz="1600" spc="355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2D393E"/>
                </a:solidFill>
                <a:latin typeface="Calibri"/>
                <a:cs typeface="Calibri"/>
              </a:rPr>
              <a:t>модели</a:t>
            </a:r>
            <a:r>
              <a:rPr sz="1600" spc="350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2D393E"/>
                </a:solidFill>
                <a:latin typeface="Calibri"/>
                <a:cs typeface="Calibri"/>
              </a:rPr>
              <a:t>продвижения,</a:t>
            </a:r>
            <a:r>
              <a:rPr sz="1600" spc="350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2D393E"/>
                </a:solidFill>
                <a:latin typeface="Calibri"/>
                <a:cs typeface="Calibri"/>
              </a:rPr>
              <a:t>быстрая</a:t>
            </a:r>
            <a:r>
              <a:rPr sz="1600" spc="355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2D393E"/>
                </a:solidFill>
                <a:latin typeface="Calibri"/>
                <a:cs typeface="Calibri"/>
              </a:rPr>
              <a:t>окупаемость,</a:t>
            </a:r>
            <a:r>
              <a:rPr sz="1600" spc="345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D393E"/>
                </a:solidFill>
                <a:latin typeface="Calibri"/>
                <a:cs typeface="Calibri"/>
              </a:rPr>
              <a:t>финансовое сопровождение,</a:t>
            </a:r>
            <a:r>
              <a:rPr sz="1600" spc="-25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2D393E"/>
                </a:solidFill>
                <a:latin typeface="Calibri"/>
                <a:cs typeface="Calibri"/>
              </a:rPr>
              <a:t>сервис</a:t>
            </a:r>
            <a:r>
              <a:rPr sz="1600" spc="-25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2D393E"/>
                </a:solidFill>
                <a:latin typeface="Calibri"/>
                <a:cs typeface="Calibri"/>
              </a:rPr>
              <a:t>под</a:t>
            </a:r>
            <a:r>
              <a:rPr sz="1600" spc="-30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2D393E"/>
                </a:solidFill>
                <a:latin typeface="Calibri"/>
                <a:cs typeface="Calibri"/>
              </a:rPr>
              <a:t>ключ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05166" y="4703572"/>
            <a:ext cx="6628765" cy="5073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895"/>
              </a:lnSpc>
              <a:spcBef>
                <a:spcPts val="100"/>
              </a:spcBef>
            </a:pPr>
            <a:r>
              <a:rPr sz="1600" spc="-10" dirty="0">
                <a:solidFill>
                  <a:srgbClr val="2D393E"/>
                </a:solidFill>
                <a:latin typeface="Calibri"/>
                <a:cs typeface="Calibri"/>
              </a:rPr>
              <a:t>ГЛУБОКИЙ</a:t>
            </a:r>
            <a:r>
              <a:rPr sz="1600" spc="-60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2D393E"/>
                </a:solidFill>
                <a:latin typeface="Calibri"/>
                <a:cs typeface="Calibri"/>
              </a:rPr>
              <a:t>УРОВЕНЬ</a:t>
            </a:r>
            <a:r>
              <a:rPr sz="1600" spc="-55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2D393E"/>
                </a:solidFill>
                <a:latin typeface="Calibri"/>
                <a:cs typeface="Calibri"/>
              </a:rPr>
              <a:t>ЛОКАЛИЗАЦИИ</a:t>
            </a:r>
            <a:r>
              <a:rPr sz="1600" spc="-55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D393E"/>
                </a:solidFill>
                <a:latin typeface="Calibri"/>
                <a:cs typeface="Calibri"/>
              </a:rPr>
              <a:t>ПРОИЗВОДСТВА</a:t>
            </a:r>
            <a:endParaRPr sz="1600">
              <a:latin typeface="Calibri"/>
              <a:cs typeface="Calibri"/>
            </a:endParaRPr>
          </a:p>
          <a:p>
            <a:pPr marL="334010" indent="-285750">
              <a:lnSpc>
                <a:spcPts val="1895"/>
              </a:lnSpc>
              <a:buFont typeface="Wingdings"/>
              <a:buChar char=""/>
              <a:tabLst>
                <a:tab pos="334010" algn="l"/>
              </a:tabLst>
            </a:pPr>
            <a:r>
              <a:rPr sz="1600" dirty="0">
                <a:solidFill>
                  <a:srgbClr val="2D393E"/>
                </a:solidFill>
                <a:latin typeface="Calibri"/>
                <a:cs typeface="Calibri"/>
              </a:rPr>
              <a:t>надежность,</a:t>
            </a:r>
            <a:r>
              <a:rPr sz="1600" spc="-50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2D393E"/>
                </a:solidFill>
                <a:latin typeface="Calibri"/>
                <a:cs typeface="Calibri"/>
              </a:rPr>
              <a:t>качество,</a:t>
            </a:r>
            <a:r>
              <a:rPr sz="1600" spc="-55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2D393E"/>
                </a:solidFill>
                <a:latin typeface="Calibri"/>
                <a:cs typeface="Calibri"/>
              </a:rPr>
              <a:t>стабильные</a:t>
            </a:r>
            <a:r>
              <a:rPr sz="1600" spc="-50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2D393E"/>
                </a:solidFill>
                <a:latin typeface="Calibri"/>
                <a:cs typeface="Calibri"/>
              </a:rPr>
              <a:t>цены,</a:t>
            </a:r>
            <a:r>
              <a:rPr sz="1600" spc="-55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2D393E"/>
                </a:solidFill>
                <a:latin typeface="Calibri"/>
                <a:cs typeface="Calibri"/>
              </a:rPr>
              <a:t>гарантированное</a:t>
            </a:r>
            <a:r>
              <a:rPr sz="1600" spc="-50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D393E"/>
                </a:solidFill>
                <a:latin typeface="Calibri"/>
                <a:cs typeface="Calibri"/>
              </a:rPr>
              <a:t>обеспечение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76214" y="5084572"/>
            <a:ext cx="5930265" cy="7086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50190">
              <a:lnSpc>
                <a:spcPct val="140000"/>
              </a:lnSpc>
              <a:spcBef>
                <a:spcPts val="100"/>
              </a:spcBef>
            </a:pPr>
            <a:r>
              <a:rPr sz="1600" spc="-10" dirty="0">
                <a:solidFill>
                  <a:srgbClr val="2D393E"/>
                </a:solidFill>
                <a:latin typeface="Calibri"/>
                <a:cs typeface="Calibri"/>
              </a:rPr>
              <a:t>комплектующими</a:t>
            </a:r>
            <a:r>
              <a:rPr sz="1600" spc="-5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2D393E"/>
                </a:solidFill>
                <a:latin typeface="Calibri"/>
                <a:cs typeface="Calibri"/>
              </a:rPr>
              <a:t>и</a:t>
            </a:r>
            <a:r>
              <a:rPr sz="1600" spc="-5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D393E"/>
                </a:solidFill>
                <a:latin typeface="Calibri"/>
                <a:cs typeface="Calibri"/>
              </a:rPr>
              <a:t>расходными</a:t>
            </a:r>
            <a:r>
              <a:rPr sz="1600" spc="-5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D393E"/>
                </a:solidFill>
                <a:latin typeface="Calibri"/>
                <a:cs typeface="Calibri"/>
              </a:rPr>
              <a:t>материалами</a:t>
            </a:r>
            <a:r>
              <a:rPr sz="1600" spc="-5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2D393E"/>
                </a:solidFill>
                <a:latin typeface="Calibri"/>
                <a:cs typeface="Calibri"/>
              </a:rPr>
              <a:t>при </a:t>
            </a:r>
            <a:r>
              <a:rPr sz="1600" spc="-10" dirty="0">
                <a:solidFill>
                  <a:srgbClr val="2D393E"/>
                </a:solidFill>
                <a:latin typeface="Calibri"/>
                <a:cs typeface="Calibri"/>
              </a:rPr>
              <a:t>эксплуатации ЭКОЛОГИЯ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58955" y="5761228"/>
            <a:ext cx="6574155" cy="86868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298450" marR="5080" indent="-285750">
              <a:lnSpc>
                <a:spcPts val="1900"/>
              </a:lnSpc>
              <a:spcBef>
                <a:spcPts val="180"/>
              </a:spcBef>
              <a:buFont typeface="Wingdings"/>
              <a:buChar char=""/>
              <a:tabLst>
                <a:tab pos="298450" algn="l"/>
              </a:tabLst>
            </a:pPr>
            <a:r>
              <a:rPr sz="1600" dirty="0">
                <a:solidFill>
                  <a:srgbClr val="2D393E"/>
                </a:solidFill>
                <a:latin typeface="Calibri"/>
                <a:cs typeface="Calibri"/>
              </a:rPr>
              <a:t>высокий</a:t>
            </a:r>
            <a:r>
              <a:rPr sz="1600" spc="70" dirty="0">
                <a:solidFill>
                  <a:srgbClr val="2D393E"/>
                </a:solidFill>
                <a:latin typeface="Calibri"/>
                <a:cs typeface="Calibri"/>
              </a:rPr>
              <a:t>  </a:t>
            </a:r>
            <a:r>
              <a:rPr sz="1600" dirty="0">
                <a:solidFill>
                  <a:srgbClr val="2D393E"/>
                </a:solidFill>
                <a:latin typeface="Calibri"/>
                <a:cs typeface="Calibri"/>
              </a:rPr>
              <a:t>уровень</a:t>
            </a:r>
            <a:r>
              <a:rPr sz="1600" spc="70" dirty="0">
                <a:solidFill>
                  <a:srgbClr val="2D393E"/>
                </a:solidFill>
                <a:latin typeface="Calibri"/>
                <a:cs typeface="Calibri"/>
              </a:rPr>
              <a:t>  </a:t>
            </a:r>
            <a:r>
              <a:rPr sz="1600" dirty="0">
                <a:solidFill>
                  <a:srgbClr val="2D393E"/>
                </a:solidFill>
                <a:latin typeface="Calibri"/>
                <a:cs typeface="Calibri"/>
              </a:rPr>
              <a:t>ПО</a:t>
            </a:r>
            <a:r>
              <a:rPr sz="1600" spc="75" dirty="0">
                <a:solidFill>
                  <a:srgbClr val="2D393E"/>
                </a:solidFill>
                <a:latin typeface="Calibri"/>
                <a:cs typeface="Calibri"/>
              </a:rPr>
              <a:t>  </a:t>
            </a:r>
            <a:r>
              <a:rPr sz="1600" dirty="0">
                <a:solidFill>
                  <a:srgbClr val="2D393E"/>
                </a:solidFill>
                <a:latin typeface="Calibri"/>
                <a:cs typeface="Calibri"/>
              </a:rPr>
              <a:t>дополнительно</a:t>
            </a:r>
            <a:r>
              <a:rPr sz="1600" spc="80" dirty="0">
                <a:solidFill>
                  <a:srgbClr val="2D393E"/>
                </a:solidFill>
                <a:latin typeface="Calibri"/>
                <a:cs typeface="Calibri"/>
              </a:rPr>
              <a:t>  </a:t>
            </a:r>
            <a:r>
              <a:rPr sz="1600" dirty="0">
                <a:solidFill>
                  <a:srgbClr val="2D393E"/>
                </a:solidFill>
                <a:latin typeface="Calibri"/>
                <a:cs typeface="Calibri"/>
              </a:rPr>
              <a:t>снижает</a:t>
            </a:r>
            <a:r>
              <a:rPr sz="1600" spc="75" dirty="0">
                <a:solidFill>
                  <a:srgbClr val="2D393E"/>
                </a:solidFill>
                <a:latin typeface="Calibri"/>
                <a:cs typeface="Calibri"/>
              </a:rPr>
              <a:t>  </a:t>
            </a:r>
            <a:r>
              <a:rPr sz="1600" dirty="0">
                <a:solidFill>
                  <a:srgbClr val="2D393E"/>
                </a:solidFill>
                <a:latin typeface="Calibri"/>
                <a:cs typeface="Calibri"/>
              </a:rPr>
              <a:t>нагрузку</a:t>
            </a:r>
            <a:r>
              <a:rPr sz="1600" spc="75" dirty="0">
                <a:solidFill>
                  <a:srgbClr val="2D393E"/>
                </a:solidFill>
                <a:latin typeface="Calibri"/>
                <a:cs typeface="Calibri"/>
              </a:rPr>
              <a:t>  </a:t>
            </a:r>
            <a:r>
              <a:rPr sz="1600" dirty="0">
                <a:solidFill>
                  <a:srgbClr val="2D393E"/>
                </a:solidFill>
                <a:latin typeface="Calibri"/>
                <a:cs typeface="Calibri"/>
              </a:rPr>
              <a:t>на</a:t>
            </a:r>
            <a:r>
              <a:rPr sz="1600" spc="70" dirty="0">
                <a:solidFill>
                  <a:srgbClr val="2D393E"/>
                </a:solidFill>
                <a:latin typeface="Calibri"/>
                <a:cs typeface="Calibri"/>
              </a:rPr>
              <a:t>  </a:t>
            </a:r>
            <a:r>
              <a:rPr sz="1600" dirty="0">
                <a:solidFill>
                  <a:srgbClr val="2D393E"/>
                </a:solidFill>
                <a:latin typeface="Calibri"/>
                <a:cs typeface="Calibri"/>
              </a:rPr>
              <a:t>почву</a:t>
            </a:r>
            <a:r>
              <a:rPr sz="1600" spc="70" dirty="0">
                <a:solidFill>
                  <a:srgbClr val="2D393E"/>
                </a:solidFill>
                <a:latin typeface="Calibri"/>
                <a:cs typeface="Calibri"/>
              </a:rPr>
              <a:t>  </a:t>
            </a:r>
            <a:r>
              <a:rPr sz="1600" spc="-50" dirty="0">
                <a:solidFill>
                  <a:srgbClr val="2D393E"/>
                </a:solidFill>
                <a:latin typeface="Calibri"/>
                <a:cs typeface="Calibri"/>
              </a:rPr>
              <a:t>и </a:t>
            </a:r>
            <a:r>
              <a:rPr sz="1600" spc="-10" dirty="0">
                <a:solidFill>
                  <a:srgbClr val="2D393E"/>
                </a:solidFill>
                <a:latin typeface="Calibri"/>
                <a:cs typeface="Calibri"/>
              </a:rPr>
              <a:t>сельскохозяйственную</a:t>
            </a:r>
            <a:r>
              <a:rPr sz="1600" spc="-35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D393E"/>
                </a:solidFill>
                <a:latin typeface="Calibri"/>
                <a:cs typeface="Calibri"/>
              </a:rPr>
              <a:t>продукцию</a:t>
            </a:r>
            <a:endParaRPr sz="1600">
              <a:latin typeface="Calibri"/>
              <a:cs typeface="Calibri"/>
            </a:endParaRPr>
          </a:p>
          <a:p>
            <a:pPr marR="6350" algn="r">
              <a:lnSpc>
                <a:spcPct val="100000"/>
              </a:lnSpc>
              <a:spcBef>
                <a:spcPts val="1320"/>
              </a:spcBef>
            </a:pPr>
            <a:r>
              <a:rPr sz="1200" spc="-25" dirty="0">
                <a:solidFill>
                  <a:srgbClr val="8B8C8D"/>
                </a:solidFill>
                <a:latin typeface="Calibri"/>
                <a:cs typeface="Calibri"/>
              </a:rPr>
              <a:t>15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4994738" y="710835"/>
            <a:ext cx="7197725" cy="6147435"/>
            <a:chOff x="4994738" y="710835"/>
            <a:chExt cx="7197725" cy="6147435"/>
          </a:xfrm>
        </p:grpSpPr>
        <p:sp>
          <p:nvSpPr>
            <p:cNvPr id="11" name="object 11"/>
            <p:cNvSpPr/>
            <p:nvPr/>
          </p:nvSpPr>
          <p:spPr>
            <a:xfrm>
              <a:off x="5094652" y="710835"/>
              <a:ext cx="0" cy="6147435"/>
            </a:xfrm>
            <a:custGeom>
              <a:avLst/>
              <a:gdLst/>
              <a:ahLst/>
              <a:cxnLst/>
              <a:rect l="l" t="t" r="r" b="b"/>
              <a:pathLst>
                <a:path h="6147434">
                  <a:moveTo>
                    <a:pt x="0" y="0"/>
                  </a:moveTo>
                  <a:lnTo>
                    <a:pt x="0" y="6147164"/>
                  </a:lnTo>
                </a:path>
              </a:pathLst>
            </a:custGeom>
            <a:ln w="12700">
              <a:solidFill>
                <a:srgbClr val="00B0F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94747" y="1738942"/>
              <a:ext cx="197838" cy="17315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94738" y="5701328"/>
              <a:ext cx="197836" cy="17315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03711" y="4885541"/>
              <a:ext cx="197836" cy="173153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94741" y="4051834"/>
              <a:ext cx="197838" cy="173153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5003180" y="1826764"/>
              <a:ext cx="7188834" cy="0"/>
            </a:xfrm>
            <a:custGeom>
              <a:avLst/>
              <a:gdLst/>
              <a:ahLst/>
              <a:cxnLst/>
              <a:rect l="l" t="t" r="r" b="b"/>
              <a:pathLst>
                <a:path w="7188834">
                  <a:moveTo>
                    <a:pt x="7188819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B0F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014390" y="4148612"/>
              <a:ext cx="7178040" cy="0"/>
            </a:xfrm>
            <a:custGeom>
              <a:avLst/>
              <a:gdLst/>
              <a:ahLst/>
              <a:cxnLst/>
              <a:rect l="l" t="t" r="r" b="b"/>
              <a:pathLst>
                <a:path w="7178040">
                  <a:moveTo>
                    <a:pt x="7177609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B0F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023353" y="4964400"/>
              <a:ext cx="7169150" cy="0"/>
            </a:xfrm>
            <a:custGeom>
              <a:avLst/>
              <a:gdLst/>
              <a:ahLst/>
              <a:cxnLst/>
              <a:rect l="l" t="t" r="r" b="b"/>
              <a:pathLst>
                <a:path w="7169150">
                  <a:moveTo>
                    <a:pt x="7168646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B0F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014394" y="5796994"/>
              <a:ext cx="7178040" cy="0"/>
            </a:xfrm>
            <a:custGeom>
              <a:avLst/>
              <a:gdLst/>
              <a:ahLst/>
              <a:cxnLst/>
              <a:rect l="l" t="t" r="r" b="b"/>
              <a:pathLst>
                <a:path w="7178040">
                  <a:moveTo>
                    <a:pt x="7177605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B0F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924"/>
            <a:ext cx="12192000" cy="711200"/>
          </a:xfrm>
          <a:custGeom>
            <a:avLst/>
            <a:gdLst/>
            <a:ahLst/>
            <a:cxnLst/>
            <a:rect l="l" t="t" r="r" b="b"/>
            <a:pathLst>
              <a:path w="12192000" h="711200">
                <a:moveTo>
                  <a:pt x="0" y="0"/>
                </a:moveTo>
                <a:lnTo>
                  <a:pt x="0" y="710583"/>
                </a:lnTo>
                <a:lnTo>
                  <a:pt x="12192000" y="710583"/>
                </a:lnTo>
                <a:lnTo>
                  <a:pt x="12192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6262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8944" y="159511"/>
            <a:ext cx="562610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75" dirty="0"/>
              <a:t>АГРАРНЫЙ</a:t>
            </a:r>
            <a:r>
              <a:rPr spc="-100" dirty="0"/>
              <a:t> </a:t>
            </a:r>
            <a:r>
              <a:rPr spc="-45" dirty="0"/>
              <a:t>КЕЙС</a:t>
            </a:r>
            <a:r>
              <a:rPr spc="-95" dirty="0"/>
              <a:t> </a:t>
            </a:r>
            <a:r>
              <a:rPr dirty="0"/>
              <a:t>С</a:t>
            </a:r>
            <a:r>
              <a:rPr spc="-120" dirty="0"/>
              <a:t> </a:t>
            </a:r>
            <a:r>
              <a:rPr spc="-35" dirty="0"/>
              <a:t>ПРИМЕНЕНИЕМ</a:t>
            </a:r>
            <a:r>
              <a:rPr spc="254" dirty="0"/>
              <a:t> </a:t>
            </a:r>
            <a:r>
              <a:rPr spc="-65" dirty="0"/>
              <a:t>«АГРОБАРС-</a:t>
            </a:r>
            <a:r>
              <a:rPr spc="-25" dirty="0"/>
              <a:t>60»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750539" y="6421628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8B8C8D"/>
                </a:solidFill>
                <a:latin typeface="Calibri"/>
                <a:cs typeface="Calibri"/>
              </a:rPr>
              <a:t>16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83223" y="666385"/>
            <a:ext cx="11906250" cy="6198235"/>
            <a:chOff x="283223" y="666385"/>
            <a:chExt cx="11906250" cy="6198235"/>
          </a:xfrm>
        </p:grpSpPr>
        <p:sp>
          <p:nvSpPr>
            <p:cNvPr id="6" name="object 6"/>
            <p:cNvSpPr/>
            <p:nvPr/>
          </p:nvSpPr>
          <p:spPr>
            <a:xfrm>
              <a:off x="289573" y="672735"/>
              <a:ext cx="0" cy="6185535"/>
            </a:xfrm>
            <a:custGeom>
              <a:avLst/>
              <a:gdLst/>
              <a:ahLst/>
              <a:cxnLst/>
              <a:rect l="l" t="t" r="r" b="b"/>
              <a:pathLst>
                <a:path h="6185534">
                  <a:moveTo>
                    <a:pt x="0" y="0"/>
                  </a:moveTo>
                  <a:lnTo>
                    <a:pt x="0" y="6185264"/>
                  </a:lnTo>
                </a:path>
              </a:pathLst>
            </a:custGeom>
            <a:ln w="12700">
              <a:solidFill>
                <a:srgbClr val="00B0F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81671" y="740664"/>
              <a:ext cx="4907280" cy="4773167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473196" y="705176"/>
            <a:ext cx="6510020" cy="4759960"/>
          </a:xfrm>
          <a:prstGeom prst="rect">
            <a:avLst/>
          </a:prstGeom>
        </p:spPr>
        <p:txBody>
          <a:bodyPr vert="horz" wrap="square" lIns="0" tIns="146050" rIns="0" bIns="0" rtlCol="0">
            <a:spAutoFit/>
          </a:bodyPr>
          <a:lstStyle/>
          <a:p>
            <a:pPr marL="71120">
              <a:lnSpc>
                <a:spcPct val="100000"/>
              </a:lnSpc>
              <a:spcBef>
                <a:spcPts val="1150"/>
              </a:spcBef>
            </a:pPr>
            <a:r>
              <a:rPr sz="1600" dirty="0">
                <a:solidFill>
                  <a:srgbClr val="2D393E"/>
                </a:solidFill>
                <a:latin typeface="Calibri"/>
                <a:cs typeface="Calibri"/>
              </a:rPr>
              <a:t>ОСНОВНЫЕ</a:t>
            </a:r>
            <a:r>
              <a:rPr sz="1600" spc="-35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D393E"/>
                </a:solidFill>
                <a:latin typeface="Calibri"/>
                <a:cs typeface="Calibri"/>
              </a:rPr>
              <a:t>НАПРАВЛЕНИЯ</a:t>
            </a:r>
            <a:r>
              <a:rPr sz="1600" spc="-40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D393E"/>
                </a:solidFill>
                <a:latin typeface="Calibri"/>
                <a:cs typeface="Calibri"/>
              </a:rPr>
              <a:t>ПОЛУЧЕНИЯ</a:t>
            </a:r>
            <a:r>
              <a:rPr sz="1600" spc="-40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2D393E"/>
                </a:solidFill>
                <a:latin typeface="Calibri"/>
                <a:cs typeface="Calibri"/>
              </a:rPr>
              <a:t>ЭКОНОМИЧЕСКОГО</a:t>
            </a:r>
            <a:r>
              <a:rPr sz="1600" spc="-35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D393E"/>
                </a:solidFill>
                <a:latin typeface="Calibri"/>
                <a:cs typeface="Calibri"/>
              </a:rPr>
              <a:t>ЭФФЕКТА</a:t>
            </a:r>
            <a:endParaRPr sz="1600">
              <a:latin typeface="Calibri"/>
              <a:cs typeface="Calibri"/>
            </a:endParaRPr>
          </a:p>
          <a:p>
            <a:pPr marL="355600" marR="5080" indent="-342900">
              <a:lnSpc>
                <a:spcPct val="101400"/>
              </a:lnSpc>
              <a:spcBef>
                <a:spcPts val="894"/>
              </a:spcBef>
              <a:buFont typeface="Wingdings"/>
              <a:buChar char=""/>
              <a:tabLst>
                <a:tab pos="355600" algn="l"/>
              </a:tabLst>
            </a:pPr>
            <a:r>
              <a:rPr sz="1400" dirty="0">
                <a:solidFill>
                  <a:srgbClr val="2D393E"/>
                </a:solidFill>
                <a:latin typeface="Calibri"/>
                <a:cs typeface="Calibri"/>
              </a:rPr>
              <a:t>снижение</a:t>
            </a:r>
            <a:r>
              <a:rPr sz="1400" spc="-30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D393E"/>
                </a:solidFill>
                <a:latin typeface="Calibri"/>
                <a:cs typeface="Calibri"/>
              </a:rPr>
              <a:t>прямых</a:t>
            </a:r>
            <a:r>
              <a:rPr sz="1400" spc="-25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D393E"/>
                </a:solidFill>
                <a:latin typeface="Calibri"/>
                <a:cs typeface="Calibri"/>
              </a:rPr>
              <a:t>затрат</a:t>
            </a:r>
            <a:r>
              <a:rPr sz="1400" spc="-35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D393E"/>
                </a:solidFill>
                <a:latin typeface="Calibri"/>
                <a:cs typeface="Calibri"/>
              </a:rPr>
              <a:t>при</a:t>
            </a:r>
            <a:r>
              <a:rPr sz="1400" spc="-25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D393E"/>
                </a:solidFill>
                <a:latin typeface="Calibri"/>
                <a:cs typeface="Calibri"/>
              </a:rPr>
              <a:t>внесении</a:t>
            </a:r>
            <a:r>
              <a:rPr sz="1400" spc="-25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D393E"/>
                </a:solidFill>
                <a:latin typeface="Calibri"/>
                <a:cs typeface="Calibri"/>
              </a:rPr>
              <a:t>СЗР</a:t>
            </a:r>
            <a:r>
              <a:rPr sz="1400" spc="-30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D393E"/>
                </a:solidFill>
                <a:latin typeface="Calibri"/>
                <a:cs typeface="Calibri"/>
              </a:rPr>
              <a:t>с</a:t>
            </a:r>
            <a:r>
              <a:rPr sz="1400" spc="-30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D393E"/>
                </a:solidFill>
                <a:latin typeface="Calibri"/>
                <a:cs typeface="Calibri"/>
              </a:rPr>
              <a:t>помощью</a:t>
            </a:r>
            <a:r>
              <a:rPr sz="1400" spc="-25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2D393E"/>
                </a:solidFill>
                <a:latin typeface="Calibri"/>
                <a:cs typeface="Calibri"/>
              </a:rPr>
              <a:t>агродрона</a:t>
            </a:r>
            <a:r>
              <a:rPr sz="1400" spc="-30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D393E"/>
                </a:solidFill>
                <a:latin typeface="Calibri"/>
                <a:cs typeface="Calibri"/>
              </a:rPr>
              <a:t>по</a:t>
            </a:r>
            <a:r>
              <a:rPr sz="1400" spc="-35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2D393E"/>
                </a:solidFill>
                <a:latin typeface="Calibri"/>
                <a:cs typeface="Calibri"/>
              </a:rPr>
              <a:t>сравнению </a:t>
            </a:r>
            <a:r>
              <a:rPr sz="1400" dirty="0">
                <a:solidFill>
                  <a:srgbClr val="2D393E"/>
                </a:solidFill>
                <a:latin typeface="Calibri"/>
                <a:cs typeface="Calibri"/>
              </a:rPr>
              <a:t>с</a:t>
            </a:r>
            <a:r>
              <a:rPr sz="1400" spc="-15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2D393E"/>
                </a:solidFill>
                <a:latin typeface="Calibri"/>
                <a:cs typeface="Calibri"/>
              </a:rPr>
              <a:t>колесной</a:t>
            </a:r>
            <a:r>
              <a:rPr sz="1400" spc="-5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2D393E"/>
                </a:solidFill>
                <a:latin typeface="Calibri"/>
                <a:cs typeface="Calibri"/>
              </a:rPr>
              <a:t>техникой</a:t>
            </a:r>
            <a:endParaRPr sz="14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625"/>
              </a:spcBef>
              <a:buFont typeface="Wingdings"/>
              <a:buChar char=""/>
              <a:tabLst>
                <a:tab pos="354965" algn="l"/>
              </a:tabLst>
            </a:pPr>
            <a:r>
              <a:rPr sz="1400" dirty="0">
                <a:solidFill>
                  <a:srgbClr val="2D393E"/>
                </a:solidFill>
                <a:latin typeface="Calibri"/>
                <a:cs typeface="Calibri"/>
              </a:rPr>
              <a:t>возможность</a:t>
            </a:r>
            <a:r>
              <a:rPr sz="1400" spc="-55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2D393E"/>
                </a:solidFill>
                <a:latin typeface="Calibri"/>
                <a:cs typeface="Calibri"/>
              </a:rPr>
              <a:t>круглосуточной</a:t>
            </a:r>
            <a:r>
              <a:rPr sz="1400" spc="-55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D393E"/>
                </a:solidFill>
                <a:latin typeface="Calibri"/>
                <a:cs typeface="Calibri"/>
              </a:rPr>
              <a:t>работы,</a:t>
            </a:r>
            <a:r>
              <a:rPr sz="1400" spc="-55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D393E"/>
                </a:solidFill>
                <a:latin typeface="Calibri"/>
                <a:cs typeface="Calibri"/>
              </a:rPr>
              <a:t>более</a:t>
            </a:r>
            <a:r>
              <a:rPr sz="1400" spc="-55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D393E"/>
                </a:solidFill>
                <a:latin typeface="Calibri"/>
                <a:cs typeface="Calibri"/>
              </a:rPr>
              <a:t>высокая</a:t>
            </a:r>
            <a:r>
              <a:rPr sz="1400" spc="-60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D393E"/>
                </a:solidFill>
                <a:latin typeface="Calibri"/>
                <a:cs typeface="Calibri"/>
              </a:rPr>
              <a:t>скорость</a:t>
            </a:r>
            <a:r>
              <a:rPr sz="1400" spc="-55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D393E"/>
                </a:solidFill>
                <a:latin typeface="Calibri"/>
                <a:cs typeface="Calibri"/>
              </a:rPr>
              <a:t>внесения</a:t>
            </a:r>
            <a:r>
              <a:rPr sz="1400" spc="-60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400" spc="-25" dirty="0">
                <a:solidFill>
                  <a:srgbClr val="2D393E"/>
                </a:solidFill>
                <a:latin typeface="Calibri"/>
                <a:cs typeface="Calibri"/>
              </a:rPr>
              <a:t>СЗР</a:t>
            </a:r>
            <a:endParaRPr sz="1400">
              <a:latin typeface="Calibri"/>
              <a:cs typeface="Calibri"/>
            </a:endParaRPr>
          </a:p>
          <a:p>
            <a:pPr marL="355600" marR="143510" indent="-342900">
              <a:lnSpc>
                <a:spcPts val="1610"/>
              </a:lnSpc>
              <a:spcBef>
                <a:spcPts val="735"/>
              </a:spcBef>
              <a:buFont typeface="Wingdings"/>
              <a:buChar char=""/>
              <a:tabLst>
                <a:tab pos="355600" algn="l"/>
              </a:tabLst>
            </a:pPr>
            <a:r>
              <a:rPr sz="1400" spc="-10" dirty="0">
                <a:solidFill>
                  <a:srgbClr val="2D393E"/>
                </a:solidFill>
                <a:latin typeface="Calibri"/>
                <a:cs typeface="Calibri"/>
              </a:rPr>
              <a:t>возможность</a:t>
            </a:r>
            <a:r>
              <a:rPr sz="1400" spc="-5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2D393E"/>
                </a:solidFill>
                <a:latin typeface="Calibri"/>
                <a:cs typeface="Calibri"/>
              </a:rPr>
              <a:t>выборочного </a:t>
            </a:r>
            <a:r>
              <a:rPr sz="1400" dirty="0">
                <a:solidFill>
                  <a:srgbClr val="2D393E"/>
                </a:solidFill>
                <a:latin typeface="Calibri"/>
                <a:cs typeface="Calibri"/>
              </a:rPr>
              <a:t>внесения</a:t>
            </a:r>
            <a:r>
              <a:rPr sz="1400" spc="-15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D393E"/>
                </a:solidFill>
                <a:latin typeface="Calibri"/>
                <a:cs typeface="Calibri"/>
              </a:rPr>
              <a:t>СЗР</a:t>
            </a:r>
            <a:r>
              <a:rPr sz="1400" spc="-5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D393E"/>
                </a:solidFill>
                <a:latin typeface="Calibri"/>
                <a:cs typeface="Calibri"/>
              </a:rPr>
              <a:t>в</a:t>
            </a:r>
            <a:r>
              <a:rPr sz="1400" spc="-5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2D393E"/>
                </a:solidFill>
                <a:latin typeface="Calibri"/>
                <a:cs typeface="Calibri"/>
              </a:rPr>
              <a:t>ультрамалых</a:t>
            </a:r>
            <a:r>
              <a:rPr sz="1400" spc="-5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D393E"/>
                </a:solidFill>
                <a:latin typeface="Calibri"/>
                <a:cs typeface="Calibri"/>
              </a:rPr>
              <a:t>дозах</a:t>
            </a:r>
            <a:r>
              <a:rPr sz="1400" spc="-5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D393E"/>
                </a:solidFill>
                <a:latin typeface="Calibri"/>
                <a:cs typeface="Calibri"/>
              </a:rPr>
              <a:t>в </a:t>
            </a:r>
            <a:r>
              <a:rPr sz="1400" spc="-10" dirty="0">
                <a:solidFill>
                  <a:srgbClr val="2D393E"/>
                </a:solidFill>
                <a:latin typeface="Calibri"/>
                <a:cs typeface="Calibri"/>
              </a:rPr>
              <a:t>соответствии</a:t>
            </a:r>
            <a:r>
              <a:rPr sz="1400" spc="-5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400" spc="-50" dirty="0">
                <a:solidFill>
                  <a:srgbClr val="2D393E"/>
                </a:solidFill>
                <a:latin typeface="Calibri"/>
                <a:cs typeface="Calibri"/>
              </a:rPr>
              <a:t>с </a:t>
            </a:r>
            <a:r>
              <a:rPr sz="1400" spc="-10" dirty="0">
                <a:solidFill>
                  <a:srgbClr val="2D393E"/>
                </a:solidFill>
                <a:latin typeface="Calibri"/>
                <a:cs typeface="Calibri"/>
              </a:rPr>
              <a:t>картой</a:t>
            </a:r>
            <a:r>
              <a:rPr sz="1400" spc="-20" dirty="0">
                <a:solidFill>
                  <a:srgbClr val="2D393E"/>
                </a:solidFill>
                <a:latin typeface="Calibri"/>
                <a:cs typeface="Calibri"/>
              </a:rPr>
              <a:t> поля</a:t>
            </a:r>
            <a:endParaRPr sz="14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555"/>
              </a:spcBef>
              <a:buFont typeface="Wingdings"/>
              <a:buChar char=""/>
              <a:tabLst>
                <a:tab pos="354965" algn="l"/>
              </a:tabLst>
            </a:pPr>
            <a:r>
              <a:rPr sz="1400" dirty="0">
                <a:solidFill>
                  <a:srgbClr val="2D393E"/>
                </a:solidFill>
                <a:latin typeface="Calibri"/>
                <a:cs typeface="Calibri"/>
              </a:rPr>
              <a:t>эффект</a:t>
            </a:r>
            <a:r>
              <a:rPr sz="1400" spc="-35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D393E"/>
                </a:solidFill>
                <a:latin typeface="Calibri"/>
                <a:cs typeface="Calibri"/>
              </a:rPr>
              <a:t>от</a:t>
            </a:r>
            <a:r>
              <a:rPr sz="1400" spc="-35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2D393E"/>
                </a:solidFill>
                <a:latin typeface="Calibri"/>
                <a:cs typeface="Calibri"/>
              </a:rPr>
              <a:t>внедрения</a:t>
            </a:r>
            <a:r>
              <a:rPr sz="1400" spc="-30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2D393E"/>
                </a:solidFill>
                <a:latin typeface="Calibri"/>
                <a:cs typeface="Calibri"/>
              </a:rPr>
              <a:t>элементов</a:t>
            </a:r>
            <a:r>
              <a:rPr sz="1400" spc="-25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D393E"/>
                </a:solidFill>
                <a:latin typeface="Calibri"/>
                <a:cs typeface="Calibri"/>
              </a:rPr>
              <a:t>точного</a:t>
            </a:r>
            <a:r>
              <a:rPr sz="1400" spc="-30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2D393E"/>
                </a:solidFill>
                <a:latin typeface="Calibri"/>
                <a:cs typeface="Calibri"/>
              </a:rPr>
              <a:t>земледелия</a:t>
            </a:r>
            <a:r>
              <a:rPr sz="1400" spc="-30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D393E"/>
                </a:solidFill>
                <a:latin typeface="Calibri"/>
                <a:cs typeface="Calibri"/>
              </a:rPr>
              <a:t>и</a:t>
            </a:r>
            <a:r>
              <a:rPr sz="1400" spc="-25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2D393E"/>
                </a:solidFill>
                <a:latin typeface="Calibri"/>
                <a:cs typeface="Calibri"/>
              </a:rPr>
              <a:t>глубокой</a:t>
            </a:r>
            <a:r>
              <a:rPr sz="1400" spc="-15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2D393E"/>
                </a:solidFill>
                <a:latin typeface="Calibri"/>
                <a:cs typeface="Calibri"/>
              </a:rPr>
              <a:t>цифровизации</a:t>
            </a:r>
            <a:endParaRPr sz="1400">
              <a:latin typeface="Calibri"/>
              <a:cs typeface="Calibri"/>
            </a:endParaRPr>
          </a:p>
          <a:p>
            <a:pPr marL="355600" marR="278765" indent="-342900">
              <a:lnSpc>
                <a:spcPct val="101400"/>
              </a:lnSpc>
              <a:spcBef>
                <a:spcPts val="605"/>
              </a:spcBef>
              <a:buFont typeface="Wingdings"/>
              <a:buChar char=""/>
              <a:tabLst>
                <a:tab pos="355600" algn="l"/>
              </a:tabLst>
            </a:pPr>
            <a:r>
              <a:rPr sz="1400" spc="-10" dirty="0">
                <a:solidFill>
                  <a:srgbClr val="2D393E"/>
                </a:solidFill>
                <a:latin typeface="Calibri"/>
                <a:cs typeface="Calibri"/>
              </a:rPr>
              <a:t>возможность</a:t>
            </a:r>
            <a:r>
              <a:rPr sz="1400" spc="-15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2D393E"/>
                </a:solidFill>
                <a:latin typeface="Calibri"/>
                <a:cs typeface="Calibri"/>
              </a:rPr>
              <a:t>проведения</a:t>
            </a:r>
            <a:r>
              <a:rPr sz="1400" spc="-20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D393E"/>
                </a:solidFill>
                <a:latin typeface="Calibri"/>
                <a:cs typeface="Calibri"/>
              </a:rPr>
              <a:t>работ</a:t>
            </a:r>
            <a:r>
              <a:rPr sz="1400" spc="-20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D393E"/>
                </a:solidFill>
                <a:latin typeface="Calibri"/>
                <a:cs typeface="Calibri"/>
              </a:rPr>
              <a:t>в</a:t>
            </a:r>
            <a:r>
              <a:rPr sz="1400" spc="-10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D393E"/>
                </a:solidFill>
                <a:latin typeface="Calibri"/>
                <a:cs typeface="Calibri"/>
              </a:rPr>
              <a:t>условиях</a:t>
            </a:r>
            <a:r>
              <a:rPr sz="1400" spc="-15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2D393E"/>
                </a:solidFill>
                <a:latin typeface="Calibri"/>
                <a:cs typeface="Calibri"/>
              </a:rPr>
              <a:t>невозможности выхода колесной </a:t>
            </a:r>
            <a:r>
              <a:rPr sz="1400" dirty="0">
                <a:solidFill>
                  <a:srgbClr val="2D393E"/>
                </a:solidFill>
                <a:latin typeface="Calibri"/>
                <a:cs typeface="Calibri"/>
              </a:rPr>
              <a:t>техники</a:t>
            </a:r>
            <a:r>
              <a:rPr sz="1400" spc="-40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D393E"/>
                </a:solidFill>
                <a:latin typeface="Calibri"/>
                <a:cs typeface="Calibri"/>
              </a:rPr>
              <a:t>в</a:t>
            </a:r>
            <a:r>
              <a:rPr sz="1400" spc="-40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2D393E"/>
                </a:solidFill>
                <a:latin typeface="Calibri"/>
                <a:cs typeface="Calibri"/>
              </a:rPr>
              <a:t>поле</a:t>
            </a:r>
            <a:endParaRPr sz="1400">
              <a:latin typeface="Calibri"/>
              <a:cs typeface="Calibri"/>
            </a:endParaRPr>
          </a:p>
          <a:p>
            <a:pPr marL="355600" marR="191135" indent="-342900">
              <a:lnSpc>
                <a:spcPts val="1610"/>
              </a:lnSpc>
              <a:spcBef>
                <a:spcPts val="735"/>
              </a:spcBef>
              <a:buFont typeface="Wingdings"/>
              <a:buChar char=""/>
              <a:tabLst>
                <a:tab pos="355600" algn="l"/>
              </a:tabLst>
            </a:pPr>
            <a:r>
              <a:rPr sz="1400" spc="-10" dirty="0">
                <a:solidFill>
                  <a:srgbClr val="2D393E"/>
                </a:solidFill>
                <a:latin typeface="Calibri"/>
                <a:cs typeface="Calibri"/>
              </a:rPr>
              <a:t>возможность</a:t>
            </a:r>
            <a:r>
              <a:rPr sz="1400" spc="-35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2D393E"/>
                </a:solidFill>
                <a:latin typeface="Calibri"/>
                <a:cs typeface="Calibri"/>
              </a:rPr>
              <a:t>использования</a:t>
            </a:r>
            <a:r>
              <a:rPr sz="1400" spc="-40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D393E"/>
                </a:solidFill>
                <a:latin typeface="Calibri"/>
                <a:cs typeface="Calibri"/>
              </a:rPr>
              <a:t>эффективной</a:t>
            </a:r>
            <a:r>
              <a:rPr sz="1400" spc="-35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D393E"/>
                </a:solidFill>
                <a:latin typeface="Calibri"/>
                <a:cs typeface="Calibri"/>
              </a:rPr>
              <a:t>программы</a:t>
            </a:r>
            <a:r>
              <a:rPr sz="1400" spc="-30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2D393E"/>
                </a:solidFill>
                <a:latin typeface="Calibri"/>
                <a:cs typeface="Calibri"/>
              </a:rPr>
              <a:t>БАС</a:t>
            </a:r>
            <a:r>
              <a:rPr sz="1400" spc="-40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D393E"/>
                </a:solidFill>
                <a:latin typeface="Calibri"/>
                <a:cs typeface="Calibri"/>
              </a:rPr>
              <a:t>вместо</a:t>
            </a:r>
            <a:r>
              <a:rPr sz="1400" spc="-35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2D393E"/>
                </a:solidFill>
                <a:latin typeface="Calibri"/>
                <a:cs typeface="Calibri"/>
              </a:rPr>
              <a:t>нескольких квалифицированных</a:t>
            </a:r>
            <a:r>
              <a:rPr sz="1400" spc="55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2D393E"/>
                </a:solidFill>
                <a:latin typeface="Calibri"/>
                <a:cs typeface="Calibri"/>
              </a:rPr>
              <a:t>сотрудников</a:t>
            </a:r>
            <a:endParaRPr sz="1400">
              <a:latin typeface="Calibri"/>
              <a:cs typeface="Calibri"/>
            </a:endParaRPr>
          </a:p>
          <a:p>
            <a:pPr marL="355600" marR="354965" indent="-342900">
              <a:lnSpc>
                <a:spcPct val="101400"/>
              </a:lnSpc>
              <a:spcBef>
                <a:spcPts val="530"/>
              </a:spcBef>
              <a:buFont typeface="Wingdings"/>
              <a:buChar char=""/>
              <a:tabLst>
                <a:tab pos="355600" algn="l"/>
              </a:tabLst>
            </a:pPr>
            <a:r>
              <a:rPr sz="1400" spc="-10" dirty="0">
                <a:solidFill>
                  <a:srgbClr val="2D393E"/>
                </a:solidFill>
                <a:latin typeface="Calibri"/>
                <a:cs typeface="Calibri"/>
              </a:rPr>
              <a:t>возможность</a:t>
            </a:r>
            <a:r>
              <a:rPr sz="1400" spc="-15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D393E"/>
                </a:solidFill>
                <a:latin typeface="Calibri"/>
                <a:cs typeface="Calibri"/>
              </a:rPr>
              <a:t>повышения</a:t>
            </a:r>
            <a:r>
              <a:rPr sz="1400" spc="-25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2D393E"/>
                </a:solidFill>
                <a:latin typeface="Calibri"/>
                <a:cs typeface="Calibri"/>
              </a:rPr>
              <a:t>эффективности</a:t>
            </a:r>
            <a:r>
              <a:rPr sz="1400" spc="-15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D393E"/>
                </a:solidFill>
                <a:latin typeface="Calibri"/>
                <a:cs typeface="Calibri"/>
              </a:rPr>
              <a:t>внесения</a:t>
            </a:r>
            <a:r>
              <a:rPr sz="1400" spc="-25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D393E"/>
                </a:solidFill>
                <a:latin typeface="Calibri"/>
                <a:cs typeface="Calibri"/>
              </a:rPr>
              <a:t>СЗР</a:t>
            </a:r>
            <a:r>
              <a:rPr sz="1400" spc="-20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D393E"/>
                </a:solidFill>
                <a:latin typeface="Calibri"/>
                <a:cs typeface="Calibri"/>
              </a:rPr>
              <a:t>за</a:t>
            </a:r>
            <a:r>
              <a:rPr sz="1400" spc="-10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D393E"/>
                </a:solidFill>
                <a:latin typeface="Calibri"/>
                <a:cs typeface="Calibri"/>
              </a:rPr>
              <a:t>счет</a:t>
            </a:r>
            <a:r>
              <a:rPr sz="1400" spc="-25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2D393E"/>
                </a:solidFill>
                <a:latin typeface="Calibri"/>
                <a:cs typeface="Calibri"/>
              </a:rPr>
              <a:t>ротационных </a:t>
            </a:r>
            <a:r>
              <a:rPr sz="1400" dirty="0">
                <a:solidFill>
                  <a:srgbClr val="2D393E"/>
                </a:solidFill>
                <a:latin typeface="Calibri"/>
                <a:cs typeface="Calibri"/>
              </a:rPr>
              <a:t>форсунок</a:t>
            </a:r>
            <a:r>
              <a:rPr sz="1400" spc="-15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D393E"/>
                </a:solidFill>
                <a:latin typeface="Calibri"/>
                <a:cs typeface="Calibri"/>
              </a:rPr>
              <a:t>и</a:t>
            </a:r>
            <a:r>
              <a:rPr sz="1400" spc="-10" dirty="0">
                <a:solidFill>
                  <a:srgbClr val="2D393E"/>
                </a:solidFill>
                <a:latin typeface="Calibri"/>
                <a:cs typeface="Calibri"/>
              </a:rPr>
              <a:t> прижимающего воздушного</a:t>
            </a:r>
            <a:r>
              <a:rPr sz="1400" spc="-15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2D393E"/>
                </a:solidFill>
                <a:latin typeface="Calibri"/>
                <a:cs typeface="Calibri"/>
              </a:rPr>
              <a:t>потока</a:t>
            </a:r>
            <a:endParaRPr sz="1400">
              <a:latin typeface="Calibri"/>
              <a:cs typeface="Calibri"/>
            </a:endParaRPr>
          </a:p>
          <a:p>
            <a:pPr marL="355600" marR="407670" indent="-342900">
              <a:lnSpc>
                <a:spcPct val="101400"/>
              </a:lnSpc>
              <a:spcBef>
                <a:spcPts val="600"/>
              </a:spcBef>
              <a:buFont typeface="Wingdings"/>
              <a:buChar char=""/>
              <a:tabLst>
                <a:tab pos="355600" algn="l"/>
              </a:tabLst>
            </a:pPr>
            <a:r>
              <a:rPr sz="1400" spc="-10" dirty="0">
                <a:solidFill>
                  <a:srgbClr val="2D393E"/>
                </a:solidFill>
                <a:latin typeface="Calibri"/>
                <a:cs typeface="Calibri"/>
              </a:rPr>
              <a:t>возможность</a:t>
            </a:r>
            <a:r>
              <a:rPr sz="1400" spc="-40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D393E"/>
                </a:solidFill>
                <a:latin typeface="Calibri"/>
                <a:cs typeface="Calibri"/>
              </a:rPr>
              <a:t>более</a:t>
            </a:r>
            <a:r>
              <a:rPr sz="1400" spc="-45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D393E"/>
                </a:solidFill>
                <a:latin typeface="Calibri"/>
                <a:cs typeface="Calibri"/>
              </a:rPr>
              <a:t>точного</a:t>
            </a:r>
            <a:r>
              <a:rPr sz="1400" spc="-40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2D393E"/>
                </a:solidFill>
                <a:latin typeface="Calibri"/>
                <a:cs typeface="Calibri"/>
              </a:rPr>
              <a:t>подбора</a:t>
            </a:r>
            <a:r>
              <a:rPr sz="1400" spc="-40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D393E"/>
                </a:solidFill>
                <a:latin typeface="Calibri"/>
                <a:cs typeface="Calibri"/>
              </a:rPr>
              <a:t>высоты</a:t>
            </a:r>
            <a:r>
              <a:rPr sz="1400" spc="-40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D393E"/>
                </a:solidFill>
                <a:latin typeface="Calibri"/>
                <a:cs typeface="Calibri"/>
              </a:rPr>
              <a:t>внесения</a:t>
            </a:r>
            <a:r>
              <a:rPr sz="1400" spc="-45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D393E"/>
                </a:solidFill>
                <a:latin typeface="Calibri"/>
                <a:cs typeface="Calibri"/>
              </a:rPr>
              <a:t>СЗР</a:t>
            </a:r>
            <a:r>
              <a:rPr sz="1400" spc="-45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D393E"/>
                </a:solidFill>
                <a:latin typeface="Calibri"/>
                <a:cs typeface="Calibri"/>
              </a:rPr>
              <a:t>под</a:t>
            </a:r>
            <a:r>
              <a:rPr sz="1400" spc="-40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2D393E"/>
                </a:solidFill>
                <a:latin typeface="Calibri"/>
                <a:cs typeface="Calibri"/>
              </a:rPr>
              <a:t>конкретную </a:t>
            </a:r>
            <a:r>
              <a:rPr sz="1400" spc="-20" dirty="0">
                <a:solidFill>
                  <a:srgbClr val="2D393E"/>
                </a:solidFill>
                <a:latin typeface="Calibri"/>
                <a:cs typeface="Calibri"/>
              </a:rPr>
              <a:t>культуру</a:t>
            </a:r>
            <a:r>
              <a:rPr sz="1400" spc="-35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D393E"/>
                </a:solidFill>
                <a:latin typeface="Calibri"/>
                <a:cs typeface="Calibri"/>
              </a:rPr>
              <a:t>и</a:t>
            </a:r>
            <a:r>
              <a:rPr sz="1400" spc="-25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D393E"/>
                </a:solidFill>
                <a:latin typeface="Calibri"/>
                <a:cs typeface="Calibri"/>
              </a:rPr>
              <a:t>вегетатику</a:t>
            </a:r>
            <a:r>
              <a:rPr sz="1400" spc="-30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D393E"/>
                </a:solidFill>
                <a:latin typeface="Calibri"/>
                <a:cs typeface="Calibri"/>
              </a:rPr>
              <a:t>на</a:t>
            </a:r>
            <a:r>
              <a:rPr sz="1400" spc="-30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D393E"/>
                </a:solidFill>
                <a:latin typeface="Calibri"/>
                <a:cs typeface="Calibri"/>
              </a:rPr>
              <a:t>момент</a:t>
            </a:r>
            <a:r>
              <a:rPr sz="1400" spc="-35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2D393E"/>
                </a:solidFill>
                <a:latin typeface="Calibri"/>
                <a:cs typeface="Calibri"/>
              </a:rPr>
              <a:t>обработки</a:t>
            </a:r>
            <a:endParaRPr sz="1400">
              <a:latin typeface="Calibri"/>
              <a:cs typeface="Calibri"/>
            </a:endParaRPr>
          </a:p>
          <a:p>
            <a:pPr marL="355600" marR="41275" indent="-342900">
              <a:lnSpc>
                <a:spcPct val="100699"/>
              </a:lnSpc>
              <a:spcBef>
                <a:spcPts val="520"/>
              </a:spcBef>
              <a:buFont typeface="Wingdings"/>
              <a:buChar char=""/>
              <a:tabLst>
                <a:tab pos="355600" algn="l"/>
              </a:tabLst>
            </a:pPr>
            <a:r>
              <a:rPr sz="1400" spc="-10" dirty="0">
                <a:solidFill>
                  <a:srgbClr val="2D393E"/>
                </a:solidFill>
                <a:latin typeface="Calibri"/>
                <a:cs typeface="Calibri"/>
              </a:rPr>
              <a:t>возможность</a:t>
            </a:r>
            <a:r>
              <a:rPr sz="1400" spc="-20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D393E"/>
                </a:solidFill>
                <a:latin typeface="Calibri"/>
                <a:cs typeface="Calibri"/>
              </a:rPr>
              <a:t>повышения</a:t>
            </a:r>
            <a:r>
              <a:rPr sz="1400" spc="-25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D393E"/>
                </a:solidFill>
                <a:latin typeface="Calibri"/>
                <a:cs typeface="Calibri"/>
              </a:rPr>
              <a:t>общей</a:t>
            </a:r>
            <a:r>
              <a:rPr sz="1400" spc="-15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2D393E"/>
                </a:solidFill>
                <a:latin typeface="Calibri"/>
                <a:cs typeface="Calibri"/>
              </a:rPr>
              <a:t>координации</a:t>
            </a:r>
            <a:r>
              <a:rPr sz="1400" spc="-15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D393E"/>
                </a:solidFill>
                <a:latin typeface="Calibri"/>
                <a:cs typeface="Calibri"/>
              </a:rPr>
              <a:t>и</a:t>
            </a:r>
            <a:r>
              <a:rPr sz="1400" spc="-15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2D393E"/>
                </a:solidFill>
                <a:latin typeface="Calibri"/>
                <a:cs typeface="Calibri"/>
              </a:rPr>
              <a:t>синхронизации</a:t>
            </a:r>
            <a:r>
              <a:rPr sz="1400" spc="-20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D393E"/>
                </a:solidFill>
                <a:latin typeface="Calibri"/>
                <a:cs typeface="Calibri"/>
              </a:rPr>
              <a:t>работ</a:t>
            </a:r>
            <a:r>
              <a:rPr sz="1400" spc="-25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D393E"/>
                </a:solidFill>
                <a:latin typeface="Calibri"/>
                <a:cs typeface="Calibri"/>
              </a:rPr>
              <a:t>на</a:t>
            </a:r>
            <a:r>
              <a:rPr sz="1400" spc="-15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D393E"/>
                </a:solidFill>
                <a:latin typeface="Calibri"/>
                <a:cs typeface="Calibri"/>
              </a:rPr>
              <a:t>поле</a:t>
            </a:r>
            <a:r>
              <a:rPr sz="1400" spc="-20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400" spc="-50" dirty="0">
                <a:solidFill>
                  <a:srgbClr val="2D393E"/>
                </a:solidFill>
                <a:latin typeface="Calibri"/>
                <a:cs typeface="Calibri"/>
              </a:rPr>
              <a:t>с </a:t>
            </a:r>
            <a:r>
              <a:rPr sz="1400" dirty="0">
                <a:solidFill>
                  <a:srgbClr val="2D393E"/>
                </a:solidFill>
                <a:latin typeface="Calibri"/>
                <a:cs typeface="Calibri"/>
              </a:rPr>
              <a:t>другой</a:t>
            </a:r>
            <a:r>
              <a:rPr sz="1400" spc="-50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2D393E"/>
                </a:solidFill>
                <a:latin typeface="Calibri"/>
                <a:cs typeface="Calibri"/>
              </a:rPr>
              <a:t>техникой</a:t>
            </a:r>
            <a:r>
              <a:rPr sz="1400" spc="-45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D393E"/>
                </a:solidFill>
                <a:latin typeface="Calibri"/>
                <a:cs typeface="Calibri"/>
              </a:rPr>
              <a:t>(съемка</a:t>
            </a:r>
            <a:r>
              <a:rPr sz="1400" spc="-50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D393E"/>
                </a:solidFill>
                <a:latin typeface="Calibri"/>
                <a:cs typeface="Calibri"/>
              </a:rPr>
              <a:t>высокого</a:t>
            </a:r>
            <a:r>
              <a:rPr sz="1400" spc="-50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D393E"/>
                </a:solidFill>
                <a:latin typeface="Calibri"/>
                <a:cs typeface="Calibri"/>
              </a:rPr>
              <a:t>разрешения,</a:t>
            </a:r>
            <a:r>
              <a:rPr sz="1400" spc="-55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2D393E"/>
                </a:solidFill>
                <a:latin typeface="Calibri"/>
                <a:cs typeface="Calibri"/>
              </a:rPr>
              <a:t>разметка,</a:t>
            </a:r>
            <a:r>
              <a:rPr sz="1400" spc="-50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D393E"/>
                </a:solidFill>
                <a:latin typeface="Calibri"/>
                <a:cs typeface="Calibri"/>
              </a:rPr>
              <a:t>фиксация,</a:t>
            </a:r>
            <a:r>
              <a:rPr sz="1400" spc="-50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400" spc="-25" dirty="0">
                <a:solidFill>
                  <a:srgbClr val="2D393E"/>
                </a:solidFill>
                <a:latin typeface="Calibri"/>
                <a:cs typeface="Calibri"/>
              </a:rPr>
              <a:t>при </a:t>
            </a:r>
            <a:r>
              <a:rPr sz="1400" spc="-10" dirty="0">
                <a:solidFill>
                  <a:srgbClr val="2D393E"/>
                </a:solidFill>
                <a:latin typeface="Calibri"/>
                <a:cs typeface="Calibri"/>
              </a:rPr>
              <a:t>необходимости</a:t>
            </a:r>
            <a:r>
              <a:rPr sz="1400" spc="-30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2D393E"/>
                </a:solidFill>
                <a:latin typeface="Calibri"/>
                <a:cs typeface="Calibri"/>
              </a:rPr>
              <a:t>ретрансляция)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-6350" y="1021776"/>
            <a:ext cx="6987540" cy="173355"/>
            <a:chOff x="-6350" y="1021776"/>
            <a:chExt cx="6987540" cy="173355"/>
          </a:xfrm>
        </p:grpSpPr>
        <p:sp>
          <p:nvSpPr>
            <p:cNvPr id="10" name="object 10"/>
            <p:cNvSpPr/>
            <p:nvPr/>
          </p:nvSpPr>
          <p:spPr>
            <a:xfrm>
              <a:off x="0" y="1109594"/>
              <a:ext cx="6974840" cy="0"/>
            </a:xfrm>
            <a:custGeom>
              <a:avLst/>
              <a:gdLst/>
              <a:ahLst/>
              <a:cxnLst/>
              <a:rect l="l" t="t" r="r" b="b"/>
              <a:pathLst>
                <a:path w="6974840">
                  <a:moveTo>
                    <a:pt x="6974579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B0F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9665" y="1021776"/>
              <a:ext cx="197837" cy="173154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1771125" y="5685535"/>
            <a:ext cx="10283190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2D393E"/>
                </a:solidFill>
                <a:latin typeface="Calibri"/>
                <a:cs typeface="Calibri"/>
              </a:rPr>
              <a:t>Все</a:t>
            </a:r>
            <a:r>
              <a:rPr sz="1500" spc="-10" dirty="0">
                <a:solidFill>
                  <a:srgbClr val="2D393E"/>
                </a:solidFill>
                <a:latin typeface="Calibri"/>
                <a:cs typeface="Calibri"/>
              </a:rPr>
              <a:t> вышеперечисленное </a:t>
            </a:r>
            <a:r>
              <a:rPr sz="1500" dirty="0">
                <a:solidFill>
                  <a:srgbClr val="2D393E"/>
                </a:solidFill>
                <a:latin typeface="Calibri"/>
                <a:cs typeface="Calibri"/>
              </a:rPr>
              <a:t>составляет</a:t>
            </a:r>
            <a:r>
              <a:rPr sz="1500" spc="-20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2D393E"/>
                </a:solidFill>
                <a:latin typeface="Calibri"/>
                <a:cs typeface="Calibri"/>
              </a:rPr>
              <a:t>стратегический </a:t>
            </a:r>
            <a:r>
              <a:rPr sz="1500" dirty="0">
                <a:solidFill>
                  <a:srgbClr val="2D393E"/>
                </a:solidFill>
                <a:latin typeface="Calibri"/>
                <a:cs typeface="Calibri"/>
              </a:rPr>
              <a:t>резерв</a:t>
            </a:r>
            <a:r>
              <a:rPr sz="1500" spc="-20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2D393E"/>
                </a:solidFill>
                <a:latin typeface="Calibri"/>
                <a:cs typeface="Calibri"/>
              </a:rPr>
              <a:t>повышения</a:t>
            </a:r>
            <a:r>
              <a:rPr sz="1500" spc="-15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2D393E"/>
                </a:solidFill>
                <a:latin typeface="Calibri"/>
                <a:cs typeface="Calibri"/>
              </a:rPr>
              <a:t>эффективности</a:t>
            </a:r>
            <a:r>
              <a:rPr sz="1500" spc="-15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2D393E"/>
                </a:solidFill>
                <a:latin typeface="Calibri"/>
                <a:cs typeface="Calibri"/>
              </a:rPr>
              <a:t>сельхозтоваропроизводителей, замещения</a:t>
            </a:r>
            <a:r>
              <a:rPr sz="1500" spc="-35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2D393E"/>
                </a:solidFill>
                <a:latin typeface="Calibri"/>
                <a:cs typeface="Calibri"/>
              </a:rPr>
              <a:t>дефицита</a:t>
            </a:r>
            <a:r>
              <a:rPr sz="1500" spc="-35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2D393E"/>
                </a:solidFill>
                <a:latin typeface="Calibri"/>
                <a:cs typeface="Calibri"/>
              </a:rPr>
              <a:t>рабочей</a:t>
            </a:r>
            <a:r>
              <a:rPr sz="1500" spc="-25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2D393E"/>
                </a:solidFill>
                <a:latin typeface="Calibri"/>
                <a:cs typeface="Calibri"/>
              </a:rPr>
              <a:t>силы,</a:t>
            </a:r>
            <a:r>
              <a:rPr sz="1500" spc="-30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2D393E"/>
                </a:solidFill>
                <a:latin typeface="Calibri"/>
                <a:cs typeface="Calibri"/>
              </a:rPr>
              <a:t>сохранения</a:t>
            </a:r>
            <a:r>
              <a:rPr sz="1500" spc="-30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2D393E"/>
                </a:solidFill>
                <a:latin typeface="Calibri"/>
                <a:cs typeface="Calibri"/>
              </a:rPr>
              <a:t>устойчивого</a:t>
            </a:r>
            <a:r>
              <a:rPr sz="1500" spc="-35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2D393E"/>
                </a:solidFill>
                <a:latin typeface="Calibri"/>
                <a:cs typeface="Calibri"/>
              </a:rPr>
              <a:t>развития</a:t>
            </a:r>
            <a:r>
              <a:rPr sz="1500" spc="-30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2D393E"/>
                </a:solidFill>
                <a:latin typeface="Calibri"/>
                <a:cs typeface="Calibri"/>
              </a:rPr>
              <a:t>плодородности</a:t>
            </a:r>
            <a:r>
              <a:rPr sz="1500" spc="-25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2D393E"/>
                </a:solidFill>
                <a:latin typeface="Calibri"/>
                <a:cs typeface="Calibri"/>
              </a:rPr>
              <a:t>почв</a:t>
            </a:r>
            <a:r>
              <a:rPr sz="1500" spc="-35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2D393E"/>
                </a:solidFill>
                <a:latin typeface="Calibri"/>
                <a:cs typeface="Calibri"/>
              </a:rPr>
              <a:t>и</a:t>
            </a:r>
            <a:r>
              <a:rPr sz="1500" spc="-25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2D393E"/>
                </a:solidFill>
                <a:latin typeface="Calibri"/>
                <a:cs typeface="Calibri"/>
              </a:rPr>
              <a:t>снижения</a:t>
            </a:r>
            <a:r>
              <a:rPr sz="1500" spc="-30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2D393E"/>
                </a:solidFill>
                <a:latin typeface="Calibri"/>
                <a:cs typeface="Calibri"/>
              </a:rPr>
              <a:t>химической</a:t>
            </a:r>
            <a:r>
              <a:rPr sz="1500" spc="-25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2D393E"/>
                </a:solidFill>
                <a:latin typeface="Calibri"/>
                <a:cs typeface="Calibri"/>
              </a:rPr>
              <a:t>нагрузки </a:t>
            </a:r>
            <a:r>
              <a:rPr sz="1500" dirty="0">
                <a:solidFill>
                  <a:srgbClr val="2D393E"/>
                </a:solidFill>
                <a:latin typeface="Calibri"/>
                <a:cs typeface="Calibri"/>
              </a:rPr>
              <a:t>конечной</a:t>
            </a:r>
            <a:r>
              <a:rPr sz="1500" spc="-70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2D393E"/>
                </a:solidFill>
                <a:latin typeface="Calibri"/>
                <a:cs typeface="Calibri"/>
              </a:rPr>
              <a:t>продукции.</a:t>
            </a:r>
            <a:endParaRPr sz="1500"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0" y="6231360"/>
            <a:ext cx="12192000" cy="386080"/>
            <a:chOff x="0" y="6231360"/>
            <a:chExt cx="12192000" cy="386080"/>
          </a:xfrm>
        </p:grpSpPr>
        <p:sp>
          <p:nvSpPr>
            <p:cNvPr id="14" name="object 14"/>
            <p:cNvSpPr/>
            <p:nvPr/>
          </p:nvSpPr>
          <p:spPr>
            <a:xfrm>
              <a:off x="75202" y="6231360"/>
              <a:ext cx="396240" cy="386080"/>
            </a:xfrm>
            <a:custGeom>
              <a:avLst/>
              <a:gdLst/>
              <a:ahLst/>
              <a:cxnLst/>
              <a:rect l="l" t="t" r="r" b="b"/>
              <a:pathLst>
                <a:path w="396239" h="386079">
                  <a:moveTo>
                    <a:pt x="197837" y="0"/>
                  </a:moveTo>
                  <a:lnTo>
                    <a:pt x="152475" y="5094"/>
                  </a:lnTo>
                  <a:lnTo>
                    <a:pt x="110833" y="19604"/>
                  </a:lnTo>
                  <a:lnTo>
                    <a:pt x="74100" y="42373"/>
                  </a:lnTo>
                  <a:lnTo>
                    <a:pt x="43462" y="72243"/>
                  </a:lnTo>
                  <a:lnTo>
                    <a:pt x="20108" y="108056"/>
                  </a:lnTo>
                  <a:lnTo>
                    <a:pt x="5225" y="148655"/>
                  </a:lnTo>
                  <a:lnTo>
                    <a:pt x="0" y="192881"/>
                  </a:lnTo>
                  <a:lnTo>
                    <a:pt x="5225" y="237107"/>
                  </a:lnTo>
                  <a:lnTo>
                    <a:pt x="20108" y="277705"/>
                  </a:lnTo>
                  <a:lnTo>
                    <a:pt x="43462" y="313518"/>
                  </a:lnTo>
                  <a:lnTo>
                    <a:pt x="74100" y="343388"/>
                  </a:lnTo>
                  <a:lnTo>
                    <a:pt x="110833" y="366157"/>
                  </a:lnTo>
                  <a:lnTo>
                    <a:pt x="152475" y="380668"/>
                  </a:lnTo>
                  <a:lnTo>
                    <a:pt x="197837" y="385762"/>
                  </a:lnTo>
                  <a:lnTo>
                    <a:pt x="243199" y="380668"/>
                  </a:lnTo>
                  <a:lnTo>
                    <a:pt x="284841" y="366157"/>
                  </a:lnTo>
                  <a:lnTo>
                    <a:pt x="321574" y="343388"/>
                  </a:lnTo>
                  <a:lnTo>
                    <a:pt x="352212" y="313518"/>
                  </a:lnTo>
                  <a:lnTo>
                    <a:pt x="375566" y="277705"/>
                  </a:lnTo>
                  <a:lnTo>
                    <a:pt x="390449" y="237107"/>
                  </a:lnTo>
                  <a:lnTo>
                    <a:pt x="395675" y="192881"/>
                  </a:lnTo>
                  <a:lnTo>
                    <a:pt x="390449" y="148655"/>
                  </a:lnTo>
                  <a:lnTo>
                    <a:pt x="375566" y="108056"/>
                  </a:lnTo>
                  <a:lnTo>
                    <a:pt x="352212" y="72243"/>
                  </a:lnTo>
                  <a:lnTo>
                    <a:pt x="321574" y="42373"/>
                  </a:lnTo>
                  <a:lnTo>
                    <a:pt x="284841" y="19604"/>
                  </a:lnTo>
                  <a:lnTo>
                    <a:pt x="243199" y="5094"/>
                  </a:lnTo>
                  <a:lnTo>
                    <a:pt x="197837" y="0"/>
                  </a:lnTo>
                  <a:close/>
                </a:path>
              </a:pathLst>
            </a:custGeom>
            <a:solidFill>
              <a:srgbClr val="00B0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0" y="6402358"/>
              <a:ext cx="12192000" cy="0"/>
            </a:xfrm>
            <a:custGeom>
              <a:avLst/>
              <a:gdLst/>
              <a:ahLst/>
              <a:cxnLst/>
              <a:rect l="l" t="t" r="r" b="b"/>
              <a:pathLst>
                <a:path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ln w="12700">
              <a:solidFill>
                <a:srgbClr val="00B0F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36958" y="5703315"/>
            <a:ext cx="111442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0" dirty="0">
                <a:solidFill>
                  <a:srgbClr val="2D393E"/>
                </a:solidFill>
                <a:latin typeface="Calibri"/>
                <a:cs typeface="Calibri"/>
              </a:rPr>
              <a:t>ВЫВОД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82" y="0"/>
            <a:ext cx="2660650" cy="6858000"/>
          </a:xfrm>
          <a:custGeom>
            <a:avLst/>
            <a:gdLst/>
            <a:ahLst/>
            <a:cxnLst/>
            <a:rect l="l" t="t" r="r" b="b"/>
            <a:pathLst>
              <a:path w="2660650" h="6858000">
                <a:moveTo>
                  <a:pt x="2660506" y="0"/>
                </a:moveTo>
                <a:lnTo>
                  <a:pt x="0" y="0"/>
                </a:lnTo>
                <a:lnTo>
                  <a:pt x="0" y="6858000"/>
                </a:lnTo>
                <a:lnTo>
                  <a:pt x="2660506" y="6858000"/>
                </a:lnTo>
                <a:lnTo>
                  <a:pt x="2660506" y="0"/>
                </a:lnTo>
                <a:close/>
              </a:path>
            </a:pathLst>
          </a:custGeom>
          <a:solidFill>
            <a:srgbClr val="6262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62236" y="293623"/>
            <a:ext cx="1980564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60" dirty="0">
                <a:solidFill>
                  <a:srgbClr val="FFFFFF"/>
                </a:solidFill>
                <a:latin typeface="Calibri"/>
                <a:cs typeface="Calibri"/>
              </a:rPr>
              <a:t>ОСНОВНЫЕ</a:t>
            </a:r>
            <a:r>
              <a:rPr sz="21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-25" dirty="0">
                <a:solidFill>
                  <a:srgbClr val="FFFFFF"/>
                </a:solidFill>
                <a:latin typeface="Calibri"/>
                <a:cs typeface="Calibri"/>
              </a:rPr>
              <a:t>ШАГИ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763239" y="6441620"/>
            <a:ext cx="155575" cy="186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85"/>
              </a:lnSpc>
            </a:pPr>
            <a:r>
              <a:rPr sz="1200" spc="-25" dirty="0">
                <a:solidFill>
                  <a:srgbClr val="8B8C8D"/>
                </a:solidFill>
                <a:latin typeface="Calibri"/>
                <a:cs typeface="Calibri"/>
              </a:rPr>
              <a:t>17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104159" y="0"/>
            <a:ext cx="5088255" cy="6858000"/>
          </a:xfrm>
          <a:custGeom>
            <a:avLst/>
            <a:gdLst/>
            <a:ahLst/>
            <a:cxnLst/>
            <a:rect l="l" t="t" r="r" b="b"/>
            <a:pathLst>
              <a:path w="5088255" h="6858000">
                <a:moveTo>
                  <a:pt x="0" y="0"/>
                </a:moveTo>
                <a:lnTo>
                  <a:pt x="0" y="6858000"/>
                </a:lnTo>
                <a:lnTo>
                  <a:pt x="5087840" y="6858000"/>
                </a:lnTo>
                <a:lnTo>
                  <a:pt x="5087840" y="0"/>
                </a:lnTo>
                <a:lnTo>
                  <a:pt x="0" y="0"/>
                </a:lnTo>
                <a:close/>
              </a:path>
            </a:pathLst>
          </a:custGeom>
          <a:solidFill>
            <a:srgbClr val="6262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454366" y="302767"/>
            <a:ext cx="292163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65" dirty="0">
                <a:solidFill>
                  <a:srgbClr val="FFFFFF"/>
                </a:solidFill>
                <a:latin typeface="Calibri"/>
                <a:cs typeface="Calibri"/>
              </a:rPr>
              <a:t>ОЖИДАЕМЫЕ</a:t>
            </a:r>
            <a:r>
              <a:rPr sz="21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-100" dirty="0">
                <a:solidFill>
                  <a:srgbClr val="FFFFFF"/>
                </a:solidFill>
                <a:latin typeface="Calibri"/>
                <a:cs typeface="Calibri"/>
              </a:rPr>
              <a:t>РЕЗУЛЬТАТЫ</a:t>
            </a:r>
            <a:endParaRPr sz="21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485775" y="294533"/>
            <a:ext cx="11096625" cy="6214745"/>
            <a:chOff x="485775" y="294533"/>
            <a:chExt cx="11096625" cy="6214745"/>
          </a:xfrm>
        </p:grpSpPr>
        <p:sp>
          <p:nvSpPr>
            <p:cNvPr id="8" name="object 8"/>
            <p:cNvSpPr/>
            <p:nvPr/>
          </p:nvSpPr>
          <p:spPr>
            <a:xfrm>
              <a:off x="485775" y="890337"/>
              <a:ext cx="11096625" cy="0"/>
            </a:xfrm>
            <a:custGeom>
              <a:avLst/>
              <a:gdLst/>
              <a:ahLst/>
              <a:cxnLst/>
              <a:rect l="l" t="t" r="r" b="b"/>
              <a:pathLst>
                <a:path w="11096625">
                  <a:moveTo>
                    <a:pt x="0" y="0"/>
                  </a:moveTo>
                  <a:lnTo>
                    <a:pt x="11096288" y="1"/>
                  </a:lnTo>
                </a:path>
              </a:pathLst>
            </a:custGeom>
            <a:ln w="12700">
              <a:solidFill>
                <a:srgbClr val="00B0F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348415" y="714636"/>
              <a:ext cx="396240" cy="386080"/>
            </a:xfrm>
            <a:custGeom>
              <a:avLst/>
              <a:gdLst/>
              <a:ahLst/>
              <a:cxnLst/>
              <a:rect l="l" t="t" r="r" b="b"/>
              <a:pathLst>
                <a:path w="396239" h="386080">
                  <a:moveTo>
                    <a:pt x="197836" y="0"/>
                  </a:moveTo>
                  <a:lnTo>
                    <a:pt x="152474" y="5094"/>
                  </a:lnTo>
                  <a:lnTo>
                    <a:pt x="110833" y="19604"/>
                  </a:lnTo>
                  <a:lnTo>
                    <a:pt x="74100" y="42373"/>
                  </a:lnTo>
                  <a:lnTo>
                    <a:pt x="43462" y="72243"/>
                  </a:lnTo>
                  <a:lnTo>
                    <a:pt x="20108" y="108057"/>
                  </a:lnTo>
                  <a:lnTo>
                    <a:pt x="5225" y="148655"/>
                  </a:lnTo>
                  <a:lnTo>
                    <a:pt x="0" y="192881"/>
                  </a:lnTo>
                  <a:lnTo>
                    <a:pt x="5225" y="237107"/>
                  </a:lnTo>
                  <a:lnTo>
                    <a:pt x="20108" y="277706"/>
                  </a:lnTo>
                  <a:lnTo>
                    <a:pt x="43462" y="313519"/>
                  </a:lnTo>
                  <a:lnTo>
                    <a:pt x="74100" y="343389"/>
                  </a:lnTo>
                  <a:lnTo>
                    <a:pt x="110833" y="366159"/>
                  </a:lnTo>
                  <a:lnTo>
                    <a:pt x="152474" y="380669"/>
                  </a:lnTo>
                  <a:lnTo>
                    <a:pt x="197836" y="385763"/>
                  </a:lnTo>
                  <a:lnTo>
                    <a:pt x="243199" y="380669"/>
                  </a:lnTo>
                  <a:lnTo>
                    <a:pt x="284841" y="366159"/>
                  </a:lnTo>
                  <a:lnTo>
                    <a:pt x="321574" y="343389"/>
                  </a:lnTo>
                  <a:lnTo>
                    <a:pt x="352212" y="313519"/>
                  </a:lnTo>
                  <a:lnTo>
                    <a:pt x="375566" y="277706"/>
                  </a:lnTo>
                  <a:lnTo>
                    <a:pt x="390449" y="237107"/>
                  </a:lnTo>
                  <a:lnTo>
                    <a:pt x="395674" y="192881"/>
                  </a:lnTo>
                  <a:lnTo>
                    <a:pt x="390449" y="148655"/>
                  </a:lnTo>
                  <a:lnTo>
                    <a:pt x="375566" y="108057"/>
                  </a:lnTo>
                  <a:lnTo>
                    <a:pt x="352212" y="72243"/>
                  </a:lnTo>
                  <a:lnTo>
                    <a:pt x="321574" y="42373"/>
                  </a:lnTo>
                  <a:lnTo>
                    <a:pt x="284841" y="19604"/>
                  </a:lnTo>
                  <a:lnTo>
                    <a:pt x="243199" y="5094"/>
                  </a:lnTo>
                  <a:lnTo>
                    <a:pt x="197836" y="0"/>
                  </a:lnTo>
                  <a:close/>
                </a:path>
              </a:pathLst>
            </a:custGeom>
            <a:solidFill>
              <a:srgbClr val="00B0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003637" y="720905"/>
              <a:ext cx="396240" cy="386080"/>
            </a:xfrm>
            <a:custGeom>
              <a:avLst/>
              <a:gdLst/>
              <a:ahLst/>
              <a:cxnLst/>
              <a:rect l="l" t="t" r="r" b="b"/>
              <a:pathLst>
                <a:path w="396240" h="386080">
                  <a:moveTo>
                    <a:pt x="197838" y="0"/>
                  </a:moveTo>
                  <a:lnTo>
                    <a:pt x="152475" y="5094"/>
                  </a:lnTo>
                  <a:lnTo>
                    <a:pt x="110833" y="19604"/>
                  </a:lnTo>
                  <a:lnTo>
                    <a:pt x="74100" y="42373"/>
                  </a:lnTo>
                  <a:lnTo>
                    <a:pt x="43462" y="72243"/>
                  </a:lnTo>
                  <a:lnTo>
                    <a:pt x="20108" y="108057"/>
                  </a:lnTo>
                  <a:lnTo>
                    <a:pt x="5225" y="148655"/>
                  </a:lnTo>
                  <a:lnTo>
                    <a:pt x="0" y="192881"/>
                  </a:lnTo>
                  <a:lnTo>
                    <a:pt x="5225" y="237107"/>
                  </a:lnTo>
                  <a:lnTo>
                    <a:pt x="20108" y="277705"/>
                  </a:lnTo>
                  <a:lnTo>
                    <a:pt x="43462" y="313518"/>
                  </a:lnTo>
                  <a:lnTo>
                    <a:pt x="74100" y="343388"/>
                  </a:lnTo>
                  <a:lnTo>
                    <a:pt x="110833" y="366157"/>
                  </a:lnTo>
                  <a:lnTo>
                    <a:pt x="152475" y="380668"/>
                  </a:lnTo>
                  <a:lnTo>
                    <a:pt x="197838" y="385762"/>
                  </a:lnTo>
                  <a:lnTo>
                    <a:pt x="243200" y="380668"/>
                  </a:lnTo>
                  <a:lnTo>
                    <a:pt x="284842" y="366157"/>
                  </a:lnTo>
                  <a:lnTo>
                    <a:pt x="321575" y="343388"/>
                  </a:lnTo>
                  <a:lnTo>
                    <a:pt x="352213" y="313518"/>
                  </a:lnTo>
                  <a:lnTo>
                    <a:pt x="375567" y="277705"/>
                  </a:lnTo>
                  <a:lnTo>
                    <a:pt x="390451" y="237107"/>
                  </a:lnTo>
                  <a:lnTo>
                    <a:pt x="395676" y="192881"/>
                  </a:lnTo>
                  <a:lnTo>
                    <a:pt x="390451" y="148655"/>
                  </a:lnTo>
                  <a:lnTo>
                    <a:pt x="375567" y="108057"/>
                  </a:lnTo>
                  <a:lnTo>
                    <a:pt x="352213" y="72243"/>
                  </a:lnTo>
                  <a:lnTo>
                    <a:pt x="321575" y="42373"/>
                  </a:lnTo>
                  <a:lnTo>
                    <a:pt x="284842" y="19604"/>
                  </a:lnTo>
                  <a:lnTo>
                    <a:pt x="243200" y="5094"/>
                  </a:lnTo>
                  <a:lnTo>
                    <a:pt x="19783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003637" y="720905"/>
              <a:ext cx="396240" cy="386080"/>
            </a:xfrm>
            <a:custGeom>
              <a:avLst/>
              <a:gdLst/>
              <a:ahLst/>
              <a:cxnLst/>
              <a:rect l="l" t="t" r="r" b="b"/>
              <a:pathLst>
                <a:path w="396240" h="386080">
                  <a:moveTo>
                    <a:pt x="0" y="192881"/>
                  </a:moveTo>
                  <a:lnTo>
                    <a:pt x="5225" y="148655"/>
                  </a:lnTo>
                  <a:lnTo>
                    <a:pt x="20108" y="108057"/>
                  </a:lnTo>
                  <a:lnTo>
                    <a:pt x="43462" y="72243"/>
                  </a:lnTo>
                  <a:lnTo>
                    <a:pt x="74100" y="42373"/>
                  </a:lnTo>
                  <a:lnTo>
                    <a:pt x="110833" y="19604"/>
                  </a:lnTo>
                  <a:lnTo>
                    <a:pt x="152475" y="5094"/>
                  </a:lnTo>
                  <a:lnTo>
                    <a:pt x="197837" y="0"/>
                  </a:lnTo>
                  <a:lnTo>
                    <a:pt x="243199" y="5094"/>
                  </a:lnTo>
                  <a:lnTo>
                    <a:pt x="284841" y="19604"/>
                  </a:lnTo>
                  <a:lnTo>
                    <a:pt x="321574" y="42373"/>
                  </a:lnTo>
                  <a:lnTo>
                    <a:pt x="352212" y="72243"/>
                  </a:lnTo>
                  <a:lnTo>
                    <a:pt x="375566" y="108057"/>
                  </a:lnTo>
                  <a:lnTo>
                    <a:pt x="390449" y="148655"/>
                  </a:lnTo>
                  <a:lnTo>
                    <a:pt x="395675" y="192881"/>
                  </a:lnTo>
                  <a:lnTo>
                    <a:pt x="390449" y="237107"/>
                  </a:lnTo>
                  <a:lnTo>
                    <a:pt x="375566" y="277705"/>
                  </a:lnTo>
                  <a:lnTo>
                    <a:pt x="352212" y="313519"/>
                  </a:lnTo>
                  <a:lnTo>
                    <a:pt x="321574" y="343389"/>
                  </a:lnTo>
                  <a:lnTo>
                    <a:pt x="284841" y="366158"/>
                  </a:lnTo>
                  <a:lnTo>
                    <a:pt x="243199" y="380668"/>
                  </a:lnTo>
                  <a:lnTo>
                    <a:pt x="197837" y="385763"/>
                  </a:lnTo>
                  <a:lnTo>
                    <a:pt x="152475" y="380668"/>
                  </a:lnTo>
                  <a:lnTo>
                    <a:pt x="110833" y="366158"/>
                  </a:lnTo>
                  <a:lnTo>
                    <a:pt x="74100" y="343389"/>
                  </a:lnTo>
                  <a:lnTo>
                    <a:pt x="43462" y="313519"/>
                  </a:lnTo>
                  <a:lnTo>
                    <a:pt x="20108" y="277705"/>
                  </a:lnTo>
                  <a:lnTo>
                    <a:pt x="5225" y="237107"/>
                  </a:lnTo>
                  <a:lnTo>
                    <a:pt x="0" y="192881"/>
                  </a:lnTo>
                  <a:close/>
                </a:path>
              </a:pathLst>
            </a:custGeom>
            <a:ln w="12700">
              <a:solidFill>
                <a:srgbClr val="00B0F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562974" y="542926"/>
              <a:ext cx="0" cy="5965825"/>
            </a:xfrm>
            <a:custGeom>
              <a:avLst/>
              <a:gdLst/>
              <a:ahLst/>
              <a:cxnLst/>
              <a:rect l="l" t="t" r="r" b="b"/>
              <a:pathLst>
                <a:path h="5965825">
                  <a:moveTo>
                    <a:pt x="0" y="0"/>
                  </a:moveTo>
                  <a:lnTo>
                    <a:pt x="1" y="5965825"/>
                  </a:lnTo>
                </a:path>
              </a:pathLst>
            </a:custGeom>
            <a:ln w="12700">
              <a:solidFill>
                <a:srgbClr val="00B0F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197732" y="300883"/>
              <a:ext cx="5080" cy="5329555"/>
            </a:xfrm>
            <a:custGeom>
              <a:avLst/>
              <a:gdLst/>
              <a:ahLst/>
              <a:cxnLst/>
              <a:rect l="l" t="t" r="r" b="b"/>
              <a:pathLst>
                <a:path w="5079" h="5329555">
                  <a:moveTo>
                    <a:pt x="0" y="0"/>
                  </a:moveTo>
                  <a:lnTo>
                    <a:pt x="4637" y="5328951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28663" y="1434706"/>
              <a:ext cx="2058035" cy="0"/>
            </a:xfrm>
            <a:custGeom>
              <a:avLst/>
              <a:gdLst/>
              <a:ahLst/>
              <a:cxnLst/>
              <a:rect l="l" t="t" r="r" b="b"/>
              <a:pathLst>
                <a:path w="2058035">
                  <a:moveTo>
                    <a:pt x="0" y="0"/>
                  </a:moveTo>
                  <a:lnTo>
                    <a:pt x="2057498" y="1"/>
                  </a:lnTo>
                </a:path>
              </a:pathLst>
            </a:custGeom>
            <a:ln w="12700">
              <a:solidFill>
                <a:srgbClr val="00B0F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42963" y="1856317"/>
              <a:ext cx="1916430" cy="0"/>
            </a:xfrm>
            <a:custGeom>
              <a:avLst/>
              <a:gdLst/>
              <a:ahLst/>
              <a:cxnLst/>
              <a:rect l="l" t="t" r="r" b="b"/>
              <a:pathLst>
                <a:path w="1916430">
                  <a:moveTo>
                    <a:pt x="0" y="0"/>
                  </a:moveTo>
                  <a:lnTo>
                    <a:pt x="1916307" y="1"/>
                  </a:lnTo>
                </a:path>
              </a:pathLst>
            </a:custGeom>
            <a:ln w="12700">
              <a:solidFill>
                <a:srgbClr val="00B0F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024204" y="2517184"/>
              <a:ext cx="1726564" cy="0"/>
            </a:xfrm>
            <a:custGeom>
              <a:avLst/>
              <a:gdLst/>
              <a:ahLst/>
              <a:cxnLst/>
              <a:rect l="l" t="t" r="r" b="b"/>
              <a:pathLst>
                <a:path w="1726564">
                  <a:moveTo>
                    <a:pt x="0" y="0"/>
                  </a:moveTo>
                  <a:lnTo>
                    <a:pt x="1726104" y="1"/>
                  </a:lnTo>
                </a:path>
              </a:pathLst>
            </a:custGeom>
            <a:ln w="12700">
              <a:solidFill>
                <a:srgbClr val="00B0F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214437" y="2924510"/>
              <a:ext cx="1527175" cy="0"/>
            </a:xfrm>
            <a:custGeom>
              <a:avLst/>
              <a:gdLst/>
              <a:ahLst/>
              <a:cxnLst/>
              <a:rect l="l" t="t" r="r" b="b"/>
              <a:pathLst>
                <a:path w="1527175">
                  <a:moveTo>
                    <a:pt x="0" y="0"/>
                  </a:moveTo>
                  <a:lnTo>
                    <a:pt x="1526910" y="1"/>
                  </a:lnTo>
                </a:path>
              </a:pathLst>
            </a:custGeom>
            <a:ln w="12700">
              <a:solidFill>
                <a:srgbClr val="00B0F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428750" y="3562692"/>
              <a:ext cx="1322705" cy="0"/>
            </a:xfrm>
            <a:custGeom>
              <a:avLst/>
              <a:gdLst/>
              <a:ahLst/>
              <a:cxnLst/>
              <a:rect l="l" t="t" r="r" b="b"/>
              <a:pathLst>
                <a:path w="1322705">
                  <a:moveTo>
                    <a:pt x="0" y="0"/>
                  </a:moveTo>
                  <a:lnTo>
                    <a:pt x="1322122" y="1"/>
                  </a:lnTo>
                </a:path>
              </a:pathLst>
            </a:custGeom>
            <a:ln w="12700">
              <a:solidFill>
                <a:srgbClr val="00B0F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628775" y="4229440"/>
              <a:ext cx="1132205" cy="0"/>
            </a:xfrm>
            <a:custGeom>
              <a:avLst/>
              <a:gdLst/>
              <a:ahLst/>
              <a:cxnLst/>
              <a:rect l="l" t="t" r="r" b="b"/>
              <a:pathLst>
                <a:path w="1132205">
                  <a:moveTo>
                    <a:pt x="0" y="0"/>
                  </a:moveTo>
                  <a:lnTo>
                    <a:pt x="1131616" y="1"/>
                  </a:lnTo>
                </a:path>
              </a:pathLst>
            </a:custGeom>
            <a:ln w="12700">
              <a:solidFill>
                <a:srgbClr val="00B0F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843087" y="4853338"/>
              <a:ext cx="898525" cy="0"/>
            </a:xfrm>
            <a:custGeom>
              <a:avLst/>
              <a:gdLst/>
              <a:ahLst/>
              <a:cxnLst/>
              <a:rect l="l" t="t" r="r" b="b"/>
              <a:pathLst>
                <a:path w="898525">
                  <a:moveTo>
                    <a:pt x="0" y="0"/>
                  </a:moveTo>
                  <a:lnTo>
                    <a:pt x="898248" y="1"/>
                  </a:lnTo>
                </a:path>
              </a:pathLst>
            </a:custGeom>
            <a:ln w="12700">
              <a:solidFill>
                <a:srgbClr val="00B0F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08486" y="1370799"/>
              <a:ext cx="197838" cy="173154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2100262" y="5520104"/>
              <a:ext cx="665480" cy="0"/>
            </a:xfrm>
            <a:custGeom>
              <a:avLst/>
              <a:gdLst/>
              <a:ahLst/>
              <a:cxnLst/>
              <a:rect l="l" t="t" r="r" b="b"/>
              <a:pathLst>
                <a:path w="665480">
                  <a:moveTo>
                    <a:pt x="0" y="0"/>
                  </a:moveTo>
                  <a:lnTo>
                    <a:pt x="664883" y="1"/>
                  </a:lnTo>
                </a:path>
              </a:pathLst>
            </a:custGeom>
            <a:ln w="12700">
              <a:solidFill>
                <a:srgbClr val="00B0F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348415" y="6115404"/>
              <a:ext cx="412115" cy="0"/>
            </a:xfrm>
            <a:custGeom>
              <a:avLst/>
              <a:gdLst/>
              <a:ahLst/>
              <a:cxnLst/>
              <a:rect l="l" t="t" r="r" b="b"/>
              <a:pathLst>
                <a:path w="412114">
                  <a:moveTo>
                    <a:pt x="0" y="0"/>
                  </a:moveTo>
                  <a:lnTo>
                    <a:pt x="411965" y="1"/>
                  </a:lnTo>
                </a:path>
              </a:pathLst>
            </a:custGeom>
            <a:ln w="12700">
              <a:solidFill>
                <a:srgbClr val="00B0F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13243" y="2418556"/>
              <a:ext cx="197836" cy="173154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18008" y="1980411"/>
              <a:ext cx="197836" cy="173154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18004" y="3280573"/>
              <a:ext cx="197836" cy="173154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08480" y="2842422"/>
              <a:ext cx="197836" cy="173154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27522" y="3718741"/>
              <a:ext cx="197836" cy="173154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08482" y="4356903"/>
              <a:ext cx="197836" cy="173154"/>
            </a:xfrm>
            <a:prstGeom prst="rect">
              <a:avLst/>
            </a:prstGeom>
          </p:spPr>
        </p:pic>
      </p:grpSp>
      <p:sp>
        <p:nvSpPr>
          <p:cNvPr id="30" name="object 30"/>
          <p:cNvSpPr txBox="1"/>
          <p:nvPr/>
        </p:nvSpPr>
        <p:spPr>
          <a:xfrm>
            <a:off x="2834737" y="1306067"/>
            <a:ext cx="4044315" cy="5152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30" dirty="0">
                <a:solidFill>
                  <a:srgbClr val="2D393E"/>
                </a:solidFill>
                <a:latin typeface="Calibri"/>
                <a:cs typeface="Calibri"/>
              </a:rPr>
              <a:t>РАССТАНОВКА</a:t>
            </a:r>
            <a:r>
              <a:rPr sz="1400" spc="25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2D393E"/>
                </a:solidFill>
                <a:latin typeface="Calibri"/>
                <a:cs typeface="Calibri"/>
              </a:rPr>
              <a:t>ПРИОРИТЕТОВ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400">
              <a:latin typeface="Calibri"/>
              <a:cs typeface="Calibri"/>
            </a:endParaRPr>
          </a:p>
          <a:p>
            <a:pPr marL="12700" marR="1049655">
              <a:lnSpc>
                <a:spcPct val="100000"/>
              </a:lnSpc>
              <a:spcBef>
                <a:spcPts val="5"/>
              </a:spcBef>
            </a:pPr>
            <a:r>
              <a:rPr sz="1400" dirty="0">
                <a:solidFill>
                  <a:srgbClr val="2D393E"/>
                </a:solidFill>
                <a:latin typeface="Calibri"/>
                <a:cs typeface="Calibri"/>
              </a:rPr>
              <a:t>РЕШЕНИЕ</a:t>
            </a:r>
            <a:r>
              <a:rPr sz="1400" spc="-25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D393E"/>
                </a:solidFill>
                <a:latin typeface="Calibri"/>
                <a:cs typeface="Calibri"/>
              </a:rPr>
              <a:t>О</a:t>
            </a:r>
            <a:r>
              <a:rPr sz="1400" spc="-25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2D393E"/>
                </a:solidFill>
                <a:latin typeface="Calibri"/>
                <a:cs typeface="Calibri"/>
              </a:rPr>
              <a:t>ФОРМИРОВАНИИ</a:t>
            </a:r>
            <a:r>
              <a:rPr sz="1400" spc="-20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2D393E"/>
                </a:solidFill>
                <a:latin typeface="Calibri"/>
                <a:cs typeface="Calibri"/>
              </a:rPr>
              <a:t>ЕДИНОЙ </a:t>
            </a:r>
            <a:r>
              <a:rPr sz="1400" dirty="0">
                <a:solidFill>
                  <a:srgbClr val="2D393E"/>
                </a:solidFill>
                <a:latin typeface="Calibri"/>
                <a:cs typeface="Calibri"/>
              </a:rPr>
              <a:t>РЕГИОНАЛЬНОЙ</a:t>
            </a:r>
            <a:r>
              <a:rPr sz="1400" spc="-75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2D393E"/>
                </a:solidFill>
                <a:latin typeface="Calibri"/>
                <a:cs typeface="Calibri"/>
              </a:rPr>
              <a:t>СТРАТЕГИИ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630"/>
              </a:spcBef>
            </a:pPr>
            <a:r>
              <a:rPr sz="1400" dirty="0">
                <a:solidFill>
                  <a:srgbClr val="2D393E"/>
                </a:solidFill>
                <a:latin typeface="Calibri"/>
                <a:cs typeface="Calibri"/>
              </a:rPr>
              <a:t>ОЦЕНКА</a:t>
            </a:r>
            <a:r>
              <a:rPr sz="1400" spc="-35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D393E"/>
                </a:solidFill>
                <a:latin typeface="Calibri"/>
                <a:cs typeface="Calibri"/>
              </a:rPr>
              <a:t>СИЛ</a:t>
            </a:r>
            <a:r>
              <a:rPr sz="1400" spc="-30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D393E"/>
                </a:solidFill>
                <a:latin typeface="Calibri"/>
                <a:cs typeface="Calibri"/>
              </a:rPr>
              <a:t>И</a:t>
            </a:r>
            <a:r>
              <a:rPr sz="1400" spc="-35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2D393E"/>
                </a:solidFill>
                <a:latin typeface="Calibri"/>
                <a:cs typeface="Calibri"/>
              </a:rPr>
              <a:t>СРЕДСТВ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400">
              <a:latin typeface="Calibri"/>
              <a:cs typeface="Calibri"/>
            </a:endParaRPr>
          </a:p>
          <a:p>
            <a:pPr marL="12700" marR="864869">
              <a:lnSpc>
                <a:spcPct val="100000"/>
              </a:lnSpc>
            </a:pPr>
            <a:r>
              <a:rPr sz="1400" spc="-10" dirty="0">
                <a:solidFill>
                  <a:srgbClr val="2D393E"/>
                </a:solidFill>
                <a:latin typeface="Calibri"/>
                <a:cs typeface="Calibri"/>
              </a:rPr>
              <a:t>ОПРЕДЕЛЕНИЕ</a:t>
            </a:r>
            <a:r>
              <a:rPr sz="1400" spc="-20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2D393E"/>
                </a:solidFill>
                <a:latin typeface="Calibri"/>
                <a:cs typeface="Calibri"/>
              </a:rPr>
              <a:t>ИСТОЧНИКОВ</a:t>
            </a:r>
            <a:r>
              <a:rPr sz="1400" spc="-25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D393E"/>
                </a:solidFill>
                <a:latin typeface="Calibri"/>
                <a:cs typeface="Calibri"/>
              </a:rPr>
              <a:t>И</a:t>
            </a:r>
            <a:r>
              <a:rPr sz="1400" spc="-25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2D393E"/>
                </a:solidFill>
                <a:latin typeface="Calibri"/>
                <a:cs typeface="Calibri"/>
              </a:rPr>
              <a:t>ОБЪЕМОВ ФИНАНСИРОВАНИЯ</a:t>
            </a:r>
            <a:endParaRPr sz="1400">
              <a:latin typeface="Calibri"/>
              <a:cs typeface="Calibri"/>
            </a:endParaRPr>
          </a:p>
          <a:p>
            <a:pPr marL="12700" marR="180340">
              <a:lnSpc>
                <a:spcPct val="101400"/>
              </a:lnSpc>
              <a:spcBef>
                <a:spcPts val="1605"/>
              </a:spcBef>
            </a:pPr>
            <a:r>
              <a:rPr sz="1400" spc="-10" dirty="0">
                <a:solidFill>
                  <a:srgbClr val="2D393E"/>
                </a:solidFill>
                <a:latin typeface="Calibri"/>
                <a:cs typeface="Calibri"/>
              </a:rPr>
              <a:t>УТВЕРЖДЕНИЕ</a:t>
            </a:r>
            <a:r>
              <a:rPr sz="1400" spc="-25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D393E"/>
                </a:solidFill>
                <a:latin typeface="Calibri"/>
                <a:cs typeface="Calibri"/>
              </a:rPr>
              <a:t>ЦЕЛЕЙ,</a:t>
            </a:r>
            <a:r>
              <a:rPr sz="1400" spc="-25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2D393E"/>
                </a:solidFill>
                <a:latin typeface="Calibri"/>
                <a:cs typeface="Calibri"/>
              </a:rPr>
              <a:t>СРОКОВ,</a:t>
            </a:r>
            <a:r>
              <a:rPr sz="1400" spc="-20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2D393E"/>
                </a:solidFill>
                <a:latin typeface="Calibri"/>
                <a:cs typeface="Calibri"/>
              </a:rPr>
              <a:t>ИСПОЛНИТЕЛЕЙ</a:t>
            </a:r>
            <a:r>
              <a:rPr sz="1400" spc="-25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400" spc="-50" dirty="0">
                <a:solidFill>
                  <a:srgbClr val="2D393E"/>
                </a:solidFill>
                <a:latin typeface="Calibri"/>
                <a:cs typeface="Calibri"/>
              </a:rPr>
              <a:t>И </a:t>
            </a:r>
            <a:r>
              <a:rPr sz="1400" spc="-10" dirty="0">
                <a:solidFill>
                  <a:srgbClr val="2D393E"/>
                </a:solidFill>
                <a:latin typeface="Calibri"/>
                <a:cs typeface="Calibri"/>
              </a:rPr>
              <a:t>КОНТРОЛЬНЫХ</a:t>
            </a:r>
            <a:r>
              <a:rPr sz="1400" spc="-15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D393E"/>
                </a:solidFill>
                <a:latin typeface="Calibri"/>
                <a:cs typeface="Calibri"/>
              </a:rPr>
              <a:t>ВЕХ</a:t>
            </a:r>
            <a:r>
              <a:rPr sz="1400" spc="-15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2D393E"/>
                </a:solidFill>
                <a:latin typeface="Calibri"/>
                <a:cs typeface="Calibri"/>
              </a:rPr>
              <a:t>РЕАЛИЗУЕМОЙ СТРАТЕГИИ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10"/>
              </a:spcBef>
            </a:pPr>
            <a:endParaRPr sz="1400">
              <a:latin typeface="Calibri"/>
              <a:cs typeface="Calibri"/>
            </a:endParaRPr>
          </a:p>
          <a:p>
            <a:pPr marL="12700" marR="284480">
              <a:lnSpc>
                <a:spcPts val="1610"/>
              </a:lnSpc>
            </a:pPr>
            <a:r>
              <a:rPr sz="1400" dirty="0">
                <a:solidFill>
                  <a:srgbClr val="2D393E"/>
                </a:solidFill>
                <a:latin typeface="Calibri"/>
                <a:cs typeface="Calibri"/>
              </a:rPr>
              <a:t>ВЫПУСК</a:t>
            </a:r>
            <a:r>
              <a:rPr sz="1400" spc="-20" dirty="0">
                <a:solidFill>
                  <a:srgbClr val="2D393E"/>
                </a:solidFill>
                <a:latin typeface="Calibri"/>
                <a:cs typeface="Calibri"/>
              </a:rPr>
              <a:t> РАСПОРЯДИТЕЛЬНОГО </a:t>
            </a:r>
            <a:r>
              <a:rPr sz="1400" spc="-10" dirty="0">
                <a:solidFill>
                  <a:srgbClr val="2D393E"/>
                </a:solidFill>
                <a:latin typeface="Calibri"/>
                <a:cs typeface="Calibri"/>
              </a:rPr>
              <a:t>РЕГИОНАЛЬНОГО ДОКУМЕНТА</a:t>
            </a:r>
            <a:endParaRPr sz="1400">
              <a:latin typeface="Calibri"/>
              <a:cs typeface="Calibri"/>
            </a:endParaRPr>
          </a:p>
          <a:p>
            <a:pPr marL="12700" marR="86360">
              <a:lnSpc>
                <a:spcPct val="101400"/>
              </a:lnSpc>
              <a:spcBef>
                <a:spcPts val="1660"/>
              </a:spcBef>
            </a:pPr>
            <a:r>
              <a:rPr sz="1400" spc="-20" dirty="0">
                <a:solidFill>
                  <a:srgbClr val="2D393E"/>
                </a:solidFill>
                <a:latin typeface="Calibri"/>
                <a:cs typeface="Calibri"/>
              </a:rPr>
              <a:t>СОГЛАСОВАНИЕ ДОКУМЕНТА</a:t>
            </a:r>
            <a:r>
              <a:rPr sz="1400" spc="-15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D393E"/>
                </a:solidFill>
                <a:latin typeface="Calibri"/>
                <a:cs typeface="Calibri"/>
              </a:rPr>
              <a:t>С</a:t>
            </a:r>
            <a:r>
              <a:rPr sz="1400" spc="-20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2D393E"/>
                </a:solidFill>
                <a:latin typeface="Calibri"/>
                <a:cs typeface="Calibri"/>
              </a:rPr>
              <a:t>ИСПОЛНИТЕЛЯМИ</a:t>
            </a:r>
            <a:r>
              <a:rPr sz="1400" spc="-15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400" spc="-50" dirty="0">
                <a:solidFill>
                  <a:srgbClr val="2D393E"/>
                </a:solidFill>
                <a:latin typeface="Calibri"/>
                <a:cs typeface="Calibri"/>
              </a:rPr>
              <a:t>И </a:t>
            </a:r>
            <a:r>
              <a:rPr sz="1400" spc="-10" dirty="0">
                <a:solidFill>
                  <a:srgbClr val="2D393E"/>
                </a:solidFill>
                <a:latin typeface="Calibri"/>
                <a:cs typeface="Calibri"/>
              </a:rPr>
              <a:t>УЧАСТНИКАМИ</a:t>
            </a:r>
            <a:r>
              <a:rPr sz="1400" spc="-30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2D393E"/>
                </a:solidFill>
                <a:latin typeface="Calibri"/>
                <a:cs typeface="Calibri"/>
              </a:rPr>
              <a:t>ПРОЦЕССА</a:t>
            </a:r>
            <a:endParaRPr sz="1400">
              <a:latin typeface="Calibri"/>
              <a:cs typeface="Calibri"/>
            </a:endParaRPr>
          </a:p>
          <a:p>
            <a:pPr marL="12700" marR="940435">
              <a:lnSpc>
                <a:spcPct val="101400"/>
              </a:lnSpc>
              <a:spcBef>
                <a:spcPts val="1585"/>
              </a:spcBef>
            </a:pPr>
            <a:r>
              <a:rPr sz="1400" spc="-10" dirty="0">
                <a:solidFill>
                  <a:srgbClr val="2D393E"/>
                </a:solidFill>
                <a:latin typeface="Calibri"/>
                <a:cs typeface="Calibri"/>
              </a:rPr>
              <a:t>ДЕКОМПОЗИЦИЯ</a:t>
            </a:r>
            <a:r>
              <a:rPr sz="1400" spc="-35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2D393E"/>
                </a:solidFill>
                <a:latin typeface="Calibri"/>
                <a:cs typeface="Calibri"/>
              </a:rPr>
              <a:t>ЗАДАЧ</a:t>
            </a:r>
            <a:r>
              <a:rPr sz="1400" spc="-35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D393E"/>
                </a:solidFill>
                <a:latin typeface="Calibri"/>
                <a:cs typeface="Calibri"/>
              </a:rPr>
              <a:t>ПО</a:t>
            </a:r>
            <a:r>
              <a:rPr sz="1400" spc="-35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2D393E"/>
                </a:solidFill>
                <a:latin typeface="Calibri"/>
                <a:cs typeface="Calibri"/>
              </a:rPr>
              <a:t>КЛЮЧЕВЫМ ИСПОЛНИТЕЛЯМ</a:t>
            </a:r>
            <a:r>
              <a:rPr sz="1400" spc="-30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2D393E"/>
                </a:solidFill>
                <a:latin typeface="Calibri"/>
                <a:cs typeface="Calibri"/>
              </a:rPr>
              <a:t>РЕГИОНА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4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1400" spc="-10" dirty="0">
                <a:solidFill>
                  <a:srgbClr val="2D393E"/>
                </a:solidFill>
                <a:latin typeface="Calibri"/>
                <a:cs typeface="Calibri"/>
              </a:rPr>
              <a:t>ПРИВЛЕЧЕНИЕ</a:t>
            </a:r>
            <a:r>
              <a:rPr sz="1400" spc="-25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2D393E"/>
                </a:solidFill>
                <a:latin typeface="Calibri"/>
                <a:cs typeface="Calibri"/>
              </a:rPr>
              <a:t>КОМПЕТЕНЦИЙ</a:t>
            </a:r>
            <a:r>
              <a:rPr sz="1400" spc="-25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D393E"/>
                </a:solidFill>
                <a:latin typeface="Calibri"/>
                <a:cs typeface="Calibri"/>
              </a:rPr>
              <a:t>ОСНОВНЫХ</a:t>
            </a:r>
            <a:r>
              <a:rPr sz="1400" spc="-30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2D393E"/>
                </a:solidFill>
                <a:latin typeface="Calibri"/>
                <a:cs typeface="Calibri"/>
              </a:rPr>
              <a:t>ЛИДЕРОВ РАЗВИТИЯ</a:t>
            </a:r>
            <a:r>
              <a:rPr sz="1400" spc="-25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2D393E"/>
                </a:solidFill>
                <a:latin typeface="Calibri"/>
                <a:cs typeface="Calibri"/>
              </a:rPr>
              <a:t>ФЕДЕРАЛЬНОГО</a:t>
            </a:r>
            <a:r>
              <a:rPr sz="1400" spc="-25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D393E"/>
                </a:solidFill>
                <a:latin typeface="Calibri"/>
                <a:cs typeface="Calibri"/>
              </a:rPr>
              <a:t>РЫНКА</a:t>
            </a:r>
            <a:r>
              <a:rPr sz="1400" spc="-20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400" spc="-25" dirty="0">
                <a:solidFill>
                  <a:srgbClr val="2D393E"/>
                </a:solidFill>
                <a:latin typeface="Calibri"/>
                <a:cs typeface="Calibri"/>
              </a:rPr>
              <a:t>БЛА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1902939" y="6574028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17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2" name="object 32"/>
          <p:cNvSpPr txBox="1">
            <a:spLocks noGrp="1"/>
          </p:cNvSpPr>
          <p:nvPr>
            <p:ph type="title"/>
          </p:nvPr>
        </p:nvSpPr>
        <p:spPr>
          <a:xfrm>
            <a:off x="3857940" y="229108"/>
            <a:ext cx="138874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45" dirty="0">
                <a:solidFill>
                  <a:srgbClr val="2D393E"/>
                </a:solidFill>
              </a:rPr>
              <a:t>РЕГИОНА</a:t>
            </a:r>
            <a:endParaRPr sz="2800"/>
          </a:p>
        </p:txBody>
      </p:sp>
      <p:sp>
        <p:nvSpPr>
          <p:cNvPr id="33" name="object 33"/>
          <p:cNvSpPr txBox="1">
            <a:spLocks noGrp="1"/>
          </p:cNvSpPr>
          <p:nvPr>
            <p:ph sz="half" idx="3"/>
          </p:nvPr>
        </p:nvSpPr>
        <p:spPr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75"/>
              </a:spcBef>
            </a:pPr>
            <a:r>
              <a:rPr spc="-10" dirty="0"/>
              <a:t>ЗАПУСК</a:t>
            </a:r>
            <a:r>
              <a:rPr spc="-25" dirty="0"/>
              <a:t> </a:t>
            </a:r>
            <a:r>
              <a:rPr spc="-10" dirty="0"/>
              <a:t>МОДЕЛИ</a:t>
            </a:r>
            <a:r>
              <a:rPr spc="-25" dirty="0"/>
              <a:t> </a:t>
            </a:r>
            <a:r>
              <a:rPr spc="-10" dirty="0"/>
              <a:t>ФУНКЦИОНИРОВАНИЯ</a:t>
            </a:r>
            <a:r>
              <a:rPr spc="-25" dirty="0"/>
              <a:t> </a:t>
            </a:r>
            <a:r>
              <a:rPr spc="-10" dirty="0"/>
              <a:t>РЕГИОНАЛЬНОГО </a:t>
            </a:r>
            <a:r>
              <a:rPr dirty="0"/>
              <a:t>РЫНКА</a:t>
            </a:r>
            <a:r>
              <a:rPr spc="-35" dirty="0"/>
              <a:t> </a:t>
            </a:r>
            <a:r>
              <a:rPr spc="-25" dirty="0"/>
              <a:t>БЛА</a:t>
            </a:r>
          </a:p>
          <a:p>
            <a:pPr marL="12700" marR="116839">
              <a:lnSpc>
                <a:spcPct val="198600"/>
              </a:lnSpc>
              <a:spcBef>
                <a:spcPts val="45"/>
              </a:spcBef>
            </a:pPr>
            <a:r>
              <a:rPr spc="-10" dirty="0"/>
              <a:t>ВОВЛЕЧЕНИЕ</a:t>
            </a:r>
            <a:r>
              <a:rPr spc="-20" dirty="0"/>
              <a:t> </a:t>
            </a:r>
            <a:r>
              <a:rPr dirty="0"/>
              <a:t>МСП</a:t>
            </a:r>
            <a:r>
              <a:rPr spc="-20" dirty="0"/>
              <a:t> </a:t>
            </a:r>
            <a:r>
              <a:rPr dirty="0"/>
              <a:t>НА</a:t>
            </a:r>
            <a:r>
              <a:rPr spc="-20" dirty="0"/>
              <a:t> </a:t>
            </a:r>
            <a:r>
              <a:rPr dirty="0"/>
              <a:t>УРОВНЕ</a:t>
            </a:r>
            <a:r>
              <a:rPr spc="-20" dirty="0"/>
              <a:t> </a:t>
            </a:r>
            <a:r>
              <a:rPr dirty="0"/>
              <a:t>СПРОСА</a:t>
            </a:r>
            <a:r>
              <a:rPr spc="-20" dirty="0"/>
              <a:t> </a:t>
            </a:r>
            <a:r>
              <a:rPr dirty="0"/>
              <a:t>И</a:t>
            </a:r>
            <a:r>
              <a:rPr spc="-25" dirty="0"/>
              <a:t> </a:t>
            </a:r>
            <a:r>
              <a:rPr spc="-10" dirty="0"/>
              <a:t>ПРЕДЛОЖЕНИЯ ПРИВЛЕЧЕНИЕ ВНЕБЮДЖЕТНЫХ</a:t>
            </a:r>
            <a:r>
              <a:rPr spc="-15" dirty="0"/>
              <a:t> </a:t>
            </a:r>
            <a:r>
              <a:rPr spc="-10" dirty="0"/>
              <a:t>ИНВЕСТИЦИЙ ОБЕСПЕЧЕНИЕ</a:t>
            </a:r>
            <a:r>
              <a:rPr spc="-25" dirty="0"/>
              <a:t> </a:t>
            </a:r>
            <a:r>
              <a:rPr spc="-10" dirty="0"/>
              <a:t>УСТОЙЧИВОГО</a:t>
            </a:r>
            <a:r>
              <a:rPr spc="-30" dirty="0"/>
              <a:t> </a:t>
            </a:r>
            <a:r>
              <a:rPr dirty="0"/>
              <a:t>СПРОСА</a:t>
            </a:r>
            <a:r>
              <a:rPr spc="260" dirty="0"/>
              <a:t> </a:t>
            </a:r>
            <a:r>
              <a:rPr dirty="0"/>
              <a:t>НА</a:t>
            </a:r>
            <a:r>
              <a:rPr spc="-30" dirty="0"/>
              <a:t> </a:t>
            </a:r>
            <a:r>
              <a:rPr spc="-20" dirty="0"/>
              <a:t>БЛА-</a:t>
            </a:r>
            <a:r>
              <a:rPr spc="-10" dirty="0"/>
              <a:t>СЕРВИСЫ ВЫПОЛНЕНИЕ</a:t>
            </a:r>
            <a:r>
              <a:rPr spc="5" dirty="0"/>
              <a:t> </a:t>
            </a:r>
            <a:r>
              <a:rPr spc="-10" dirty="0"/>
              <a:t>УСЛОВИЙ</a:t>
            </a:r>
            <a:r>
              <a:rPr spc="5" dirty="0"/>
              <a:t> </a:t>
            </a:r>
            <a:r>
              <a:rPr spc="-10" dirty="0"/>
              <a:t>РЕГИОНАЛЬНОЙ</a:t>
            </a:r>
            <a:r>
              <a:rPr spc="5" dirty="0"/>
              <a:t> </a:t>
            </a:r>
            <a:r>
              <a:rPr spc="-10" dirty="0"/>
              <a:t>СТРАТЕГИИ</a:t>
            </a: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pc="-10" dirty="0"/>
          </a:p>
          <a:p>
            <a:pPr marL="12700" marR="1059815">
              <a:lnSpc>
                <a:spcPct val="100000"/>
              </a:lnSpc>
            </a:pPr>
            <a:r>
              <a:rPr spc="-10" dirty="0"/>
              <a:t>ВЫПОЛНЕНИЕ</a:t>
            </a:r>
            <a:r>
              <a:rPr spc="-15" dirty="0"/>
              <a:t> </a:t>
            </a:r>
            <a:r>
              <a:rPr dirty="0"/>
              <a:t>КЛЮЧЕВЫХ</a:t>
            </a:r>
            <a:r>
              <a:rPr spc="-20" dirty="0"/>
              <a:t> ПОКАЗАТЕЛЕЙ</a:t>
            </a:r>
            <a:r>
              <a:rPr spc="-15" dirty="0"/>
              <a:t> </a:t>
            </a:r>
            <a:r>
              <a:rPr spc="-25" dirty="0"/>
              <a:t>ПО </a:t>
            </a:r>
            <a:r>
              <a:rPr spc="-10" dirty="0"/>
              <a:t>ФЕДЕРАЛЬНЫМ</a:t>
            </a:r>
            <a:r>
              <a:rPr spc="-65" dirty="0"/>
              <a:t> </a:t>
            </a:r>
            <a:r>
              <a:rPr spc="-10" dirty="0"/>
              <a:t>ТРЕБОВАНИЯМ</a:t>
            </a:r>
          </a:p>
          <a:p>
            <a:pPr marL="12700" marR="215265">
              <a:lnSpc>
                <a:spcPct val="101400"/>
              </a:lnSpc>
              <a:spcBef>
                <a:spcPts val="1610"/>
              </a:spcBef>
            </a:pPr>
            <a:r>
              <a:rPr spc="-10" dirty="0"/>
              <a:t>ВЫПОЛНЕНИЕ</a:t>
            </a:r>
            <a:r>
              <a:rPr spc="-15" dirty="0"/>
              <a:t> </a:t>
            </a:r>
            <a:r>
              <a:rPr dirty="0"/>
              <a:t>РОЛИ</a:t>
            </a:r>
            <a:r>
              <a:rPr spc="275" dirty="0"/>
              <a:t> </a:t>
            </a:r>
            <a:r>
              <a:rPr spc="-10" dirty="0"/>
              <a:t>МЕЖРЕГИОНАЛЬНОГО</a:t>
            </a:r>
            <a:r>
              <a:rPr spc="-25" dirty="0"/>
              <a:t> </a:t>
            </a:r>
            <a:r>
              <a:rPr spc="-10" dirty="0"/>
              <a:t>ЦЕНТРА РАЗВИТИЯ</a:t>
            </a:r>
            <a:r>
              <a:rPr spc="-35" dirty="0"/>
              <a:t> </a:t>
            </a:r>
            <a:r>
              <a:rPr spc="-20" dirty="0"/>
              <a:t>БПЛА-</a:t>
            </a:r>
            <a:r>
              <a:rPr dirty="0"/>
              <a:t>СЕРВИСОВ</a:t>
            </a:r>
            <a:r>
              <a:rPr spc="-30" dirty="0"/>
              <a:t> </a:t>
            </a:r>
            <a:r>
              <a:rPr dirty="0"/>
              <a:t>С</a:t>
            </a:r>
            <a:r>
              <a:rPr spc="-30" dirty="0"/>
              <a:t> </a:t>
            </a:r>
            <a:r>
              <a:rPr spc="-10" dirty="0"/>
              <a:t>ВОВЛЕЧЕНИЕМ</a:t>
            </a:r>
            <a:r>
              <a:rPr spc="-30" dirty="0"/>
              <a:t> </a:t>
            </a:r>
            <a:r>
              <a:rPr dirty="0"/>
              <a:t>СПРОСА</a:t>
            </a:r>
            <a:r>
              <a:rPr spc="-25" dirty="0"/>
              <a:t> </a:t>
            </a:r>
            <a:r>
              <a:rPr spc="-50" dirty="0"/>
              <a:t>И </a:t>
            </a:r>
            <a:r>
              <a:rPr spc="-10" dirty="0"/>
              <a:t>ПОТЕНЦИАЛА</a:t>
            </a:r>
            <a:r>
              <a:rPr spc="-40" dirty="0"/>
              <a:t> </a:t>
            </a:r>
            <a:r>
              <a:rPr dirty="0"/>
              <a:t>СОСЕДНИХ</a:t>
            </a:r>
            <a:r>
              <a:rPr spc="-40" dirty="0"/>
              <a:t> </a:t>
            </a:r>
            <a:r>
              <a:rPr spc="-10" dirty="0"/>
              <a:t>СУБЪЕКТОВ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7562"/>
            <a:ext cx="12192000" cy="989965"/>
          </a:xfrm>
          <a:custGeom>
            <a:avLst/>
            <a:gdLst/>
            <a:ahLst/>
            <a:cxnLst/>
            <a:rect l="l" t="t" r="r" b="b"/>
            <a:pathLst>
              <a:path w="12192000" h="989965">
                <a:moveTo>
                  <a:pt x="0" y="0"/>
                </a:moveTo>
                <a:lnTo>
                  <a:pt x="0" y="989841"/>
                </a:lnTo>
                <a:lnTo>
                  <a:pt x="12192000" y="989841"/>
                </a:lnTo>
                <a:lnTo>
                  <a:pt x="12192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62626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34748" y="1154261"/>
            <a:ext cx="234315" cy="5410200"/>
            <a:chOff x="134748" y="1154261"/>
            <a:chExt cx="234315" cy="5410200"/>
          </a:xfrm>
        </p:grpSpPr>
        <p:sp>
          <p:nvSpPr>
            <p:cNvPr id="4" name="object 4"/>
            <p:cNvSpPr/>
            <p:nvPr/>
          </p:nvSpPr>
          <p:spPr>
            <a:xfrm>
              <a:off x="243296" y="1160611"/>
              <a:ext cx="0" cy="5397500"/>
            </a:xfrm>
            <a:custGeom>
              <a:avLst/>
              <a:gdLst/>
              <a:ahLst/>
              <a:cxnLst/>
              <a:rect l="l" t="t" r="r" b="b"/>
              <a:pathLst>
                <a:path h="5397500">
                  <a:moveTo>
                    <a:pt x="0" y="0"/>
                  </a:moveTo>
                  <a:lnTo>
                    <a:pt x="1" y="5397353"/>
                  </a:lnTo>
                </a:path>
              </a:pathLst>
            </a:custGeom>
            <a:ln w="12700">
              <a:solidFill>
                <a:srgbClr val="00B0F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4753" y="1374594"/>
              <a:ext cx="224500" cy="16261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4274" y="3884453"/>
              <a:ext cx="224500" cy="16261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9511" y="4665499"/>
              <a:ext cx="224500" cy="16261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4748" y="5246522"/>
              <a:ext cx="224500" cy="16261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4274" y="6141887"/>
              <a:ext cx="224500" cy="162615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478712" y="1272684"/>
            <a:ext cx="11465560" cy="5357495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90"/>
              </a:spcBef>
            </a:pPr>
            <a:r>
              <a:rPr sz="1800" spc="-10" dirty="0">
                <a:solidFill>
                  <a:srgbClr val="2D393E"/>
                </a:solidFill>
                <a:latin typeface="Calibri"/>
                <a:cs typeface="Calibri"/>
              </a:rPr>
              <a:t>ЭКОНОМИЧЕСКАЯ</a:t>
            </a:r>
            <a:r>
              <a:rPr sz="1800" spc="-40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2D393E"/>
                </a:solidFill>
                <a:latin typeface="Calibri"/>
                <a:cs typeface="Calibri"/>
              </a:rPr>
              <a:t>ЭФФЕКТИВНОСТЬ</a:t>
            </a:r>
            <a:endParaRPr sz="1800">
              <a:latin typeface="Calibri"/>
              <a:cs typeface="Calibri"/>
            </a:endParaRPr>
          </a:p>
          <a:p>
            <a:pPr marL="501015">
              <a:lnSpc>
                <a:spcPct val="100000"/>
              </a:lnSpc>
              <a:spcBef>
                <a:spcPts val="305"/>
              </a:spcBef>
            </a:pPr>
            <a:r>
              <a:rPr sz="1400" dirty="0">
                <a:solidFill>
                  <a:srgbClr val="1C2229"/>
                </a:solidFill>
                <a:latin typeface="Calibri"/>
                <a:cs typeface="Calibri"/>
              </a:rPr>
              <a:t>ЭФФЕКТ</a:t>
            </a:r>
            <a:r>
              <a:rPr sz="1400" spc="-25" dirty="0">
                <a:solidFill>
                  <a:srgbClr val="1C2229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C2229"/>
                </a:solidFill>
                <a:latin typeface="Calibri"/>
                <a:cs typeface="Calibri"/>
              </a:rPr>
              <a:t>ДЛЯ</a:t>
            </a:r>
            <a:r>
              <a:rPr sz="1400" spc="-35" dirty="0">
                <a:solidFill>
                  <a:srgbClr val="1C2229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1C2229"/>
                </a:solidFill>
                <a:latin typeface="Calibri"/>
                <a:cs typeface="Calibri"/>
              </a:rPr>
              <a:t>РЕГИОНАЛЬНОГО</a:t>
            </a:r>
            <a:r>
              <a:rPr sz="1400" spc="-35" dirty="0">
                <a:solidFill>
                  <a:srgbClr val="1C2229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1C2229"/>
                </a:solidFill>
                <a:latin typeface="Calibri"/>
                <a:cs typeface="Calibri"/>
              </a:rPr>
              <a:t>БЮДЖЕТА</a:t>
            </a:r>
            <a:endParaRPr sz="1400">
              <a:latin typeface="Calibri"/>
              <a:cs typeface="Calibri"/>
            </a:endParaRPr>
          </a:p>
          <a:p>
            <a:pPr marL="501015" marR="7000875">
              <a:lnSpc>
                <a:spcPct val="125000"/>
              </a:lnSpc>
              <a:spcBef>
                <a:spcPts val="10"/>
              </a:spcBef>
            </a:pPr>
            <a:r>
              <a:rPr sz="1400" dirty="0">
                <a:solidFill>
                  <a:srgbClr val="1C2229"/>
                </a:solidFill>
                <a:latin typeface="Calibri"/>
                <a:cs typeface="Calibri"/>
              </a:rPr>
              <a:t>ЭФФЕКТ</a:t>
            </a:r>
            <a:r>
              <a:rPr sz="1400" spc="-35" dirty="0">
                <a:solidFill>
                  <a:srgbClr val="1C2229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C2229"/>
                </a:solidFill>
                <a:latin typeface="Calibri"/>
                <a:cs typeface="Calibri"/>
              </a:rPr>
              <a:t>ДЛЯ</a:t>
            </a:r>
            <a:r>
              <a:rPr sz="1400" spc="-40" dirty="0">
                <a:solidFill>
                  <a:srgbClr val="1C2229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1C2229"/>
                </a:solidFill>
                <a:latin typeface="Calibri"/>
                <a:cs typeface="Calibri"/>
              </a:rPr>
              <a:t>УЧАСТНИКОВ</a:t>
            </a:r>
            <a:r>
              <a:rPr sz="1400" spc="-35" dirty="0">
                <a:solidFill>
                  <a:srgbClr val="1C2229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1C2229"/>
                </a:solidFill>
                <a:latin typeface="Calibri"/>
                <a:cs typeface="Calibri"/>
              </a:rPr>
              <a:t>РЕГИОНАЛЬНОГО</a:t>
            </a:r>
            <a:r>
              <a:rPr sz="1400" spc="-40" dirty="0">
                <a:solidFill>
                  <a:srgbClr val="1C2229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1C2229"/>
                </a:solidFill>
                <a:latin typeface="Calibri"/>
                <a:cs typeface="Calibri"/>
              </a:rPr>
              <a:t>РЫНКА ПРИВЛЕЧЕНИЕ ВНЕБЮДЖЕТНЫХ</a:t>
            </a:r>
            <a:r>
              <a:rPr sz="1400" spc="-15" dirty="0">
                <a:solidFill>
                  <a:srgbClr val="1C2229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1C2229"/>
                </a:solidFill>
                <a:latin typeface="Calibri"/>
                <a:cs typeface="Calibri"/>
              </a:rPr>
              <a:t>ИНВЕСТИЦИЙ ВОВЛЕЧЕНИЕ</a:t>
            </a:r>
            <a:r>
              <a:rPr sz="1400" spc="15" dirty="0">
                <a:solidFill>
                  <a:srgbClr val="1C2229"/>
                </a:solidFill>
                <a:latin typeface="Calibri"/>
                <a:cs typeface="Calibri"/>
              </a:rPr>
              <a:t> </a:t>
            </a:r>
            <a:r>
              <a:rPr sz="1400" spc="-25" dirty="0">
                <a:solidFill>
                  <a:srgbClr val="1C2229"/>
                </a:solidFill>
                <a:latin typeface="Calibri"/>
                <a:cs typeface="Calibri"/>
              </a:rPr>
              <a:t>МСП</a:t>
            </a:r>
            <a:endParaRPr sz="1400">
              <a:latin typeface="Calibri"/>
              <a:cs typeface="Calibri"/>
            </a:endParaRPr>
          </a:p>
          <a:p>
            <a:pPr marL="501015">
              <a:lnSpc>
                <a:spcPct val="100000"/>
              </a:lnSpc>
              <a:spcBef>
                <a:spcPts val="409"/>
              </a:spcBef>
            </a:pPr>
            <a:r>
              <a:rPr sz="1400" spc="-10" dirty="0">
                <a:solidFill>
                  <a:srgbClr val="1C2229"/>
                </a:solidFill>
                <a:latin typeface="Calibri"/>
                <a:cs typeface="Calibri"/>
              </a:rPr>
              <a:t>СОЗДАНИЕ </a:t>
            </a:r>
            <a:r>
              <a:rPr sz="1400" dirty="0">
                <a:solidFill>
                  <a:srgbClr val="1C2229"/>
                </a:solidFill>
                <a:latin typeface="Calibri"/>
                <a:cs typeface="Calibri"/>
              </a:rPr>
              <a:t>НОВЫХ</a:t>
            </a:r>
            <a:r>
              <a:rPr sz="1400" spc="-15" dirty="0">
                <a:solidFill>
                  <a:srgbClr val="1C2229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1C2229"/>
                </a:solidFill>
                <a:latin typeface="Calibri"/>
                <a:cs typeface="Calibri"/>
              </a:rPr>
              <a:t>РАБОЧИХ</a:t>
            </a:r>
            <a:r>
              <a:rPr sz="1400" spc="-15" dirty="0">
                <a:solidFill>
                  <a:srgbClr val="1C2229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1C2229"/>
                </a:solidFill>
                <a:latin typeface="Calibri"/>
                <a:cs typeface="Calibri"/>
              </a:rPr>
              <a:t>МЕСТ</a:t>
            </a:r>
            <a:endParaRPr sz="1400">
              <a:latin typeface="Calibri"/>
              <a:cs typeface="Calibri"/>
            </a:endParaRPr>
          </a:p>
          <a:p>
            <a:pPr marL="501015" marR="7582534">
              <a:lnSpc>
                <a:spcPct val="124300"/>
              </a:lnSpc>
              <a:spcBef>
                <a:spcPts val="20"/>
              </a:spcBef>
            </a:pPr>
            <a:r>
              <a:rPr sz="1400" dirty="0">
                <a:solidFill>
                  <a:srgbClr val="1C2229"/>
                </a:solidFill>
                <a:latin typeface="Calibri"/>
                <a:cs typeface="Calibri"/>
              </a:rPr>
              <a:t>ЗАКРЫТИЕ</a:t>
            </a:r>
            <a:r>
              <a:rPr sz="1400" spc="-35" dirty="0">
                <a:solidFill>
                  <a:srgbClr val="1C2229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1C2229"/>
                </a:solidFill>
                <a:latin typeface="Calibri"/>
                <a:cs typeface="Calibri"/>
              </a:rPr>
              <a:t>ДЕФИЦИТА</a:t>
            </a:r>
            <a:r>
              <a:rPr sz="1400" spc="-35" dirty="0">
                <a:solidFill>
                  <a:srgbClr val="1C2229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1C2229"/>
                </a:solidFill>
                <a:latin typeface="Calibri"/>
                <a:cs typeface="Calibri"/>
              </a:rPr>
              <a:t>ТРУДОВЫХ</a:t>
            </a:r>
            <a:r>
              <a:rPr sz="1400" spc="-35" dirty="0">
                <a:solidFill>
                  <a:srgbClr val="1C2229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1C2229"/>
                </a:solidFill>
                <a:latin typeface="Calibri"/>
                <a:cs typeface="Calibri"/>
              </a:rPr>
              <a:t>РЕСУРСОВ </a:t>
            </a:r>
            <a:r>
              <a:rPr sz="1400" dirty="0">
                <a:solidFill>
                  <a:srgbClr val="1C2229"/>
                </a:solidFill>
                <a:latin typeface="Calibri"/>
                <a:cs typeface="Calibri"/>
              </a:rPr>
              <a:t>СНИЖЕНИЕ</a:t>
            </a:r>
            <a:r>
              <a:rPr sz="1400" spc="-40" dirty="0">
                <a:solidFill>
                  <a:srgbClr val="1C2229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C2229"/>
                </a:solidFill>
                <a:latin typeface="Calibri"/>
                <a:cs typeface="Calibri"/>
              </a:rPr>
              <a:t>РОЛИ</a:t>
            </a:r>
            <a:r>
              <a:rPr sz="1400" spc="-40" dirty="0">
                <a:solidFill>
                  <a:srgbClr val="1C2229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1C2229"/>
                </a:solidFill>
                <a:latin typeface="Calibri"/>
                <a:cs typeface="Calibri"/>
              </a:rPr>
              <a:t>ЧЕЛОВЕЧЕСКОГО</a:t>
            </a:r>
            <a:r>
              <a:rPr sz="1400" spc="-45" dirty="0">
                <a:solidFill>
                  <a:srgbClr val="1C2229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1C2229"/>
                </a:solidFill>
                <a:latin typeface="Calibri"/>
                <a:cs typeface="Calibri"/>
              </a:rPr>
              <a:t>ФАКТОРА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300"/>
              </a:spcBef>
            </a:pPr>
            <a:endParaRPr sz="1400">
              <a:latin typeface="Calibri"/>
              <a:cs typeface="Calibri"/>
            </a:endParaRPr>
          </a:p>
          <a:p>
            <a:pPr marL="41275">
              <a:lnSpc>
                <a:spcPct val="100000"/>
              </a:lnSpc>
            </a:pPr>
            <a:r>
              <a:rPr sz="1800" spc="-10" dirty="0">
                <a:solidFill>
                  <a:srgbClr val="2D393E"/>
                </a:solidFill>
                <a:latin typeface="Calibri"/>
                <a:cs typeface="Calibri"/>
              </a:rPr>
              <a:t>УПРАВЛЕНИЕ</a:t>
            </a:r>
            <a:r>
              <a:rPr sz="1800" spc="-70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2D393E"/>
                </a:solidFill>
                <a:latin typeface="Calibri"/>
                <a:cs typeface="Calibri"/>
              </a:rPr>
              <a:t>СПРОСОМ</a:t>
            </a:r>
            <a:endParaRPr sz="1800">
              <a:latin typeface="Calibri"/>
              <a:cs typeface="Calibri"/>
            </a:endParaRPr>
          </a:p>
          <a:p>
            <a:pPr marL="510540">
              <a:lnSpc>
                <a:spcPct val="100000"/>
              </a:lnSpc>
              <a:spcBef>
                <a:spcPts val="254"/>
              </a:spcBef>
            </a:pPr>
            <a:r>
              <a:rPr sz="1400" spc="-10" dirty="0">
                <a:solidFill>
                  <a:srgbClr val="1C2229"/>
                </a:solidFill>
                <a:latin typeface="Calibri"/>
                <a:cs typeface="Calibri"/>
              </a:rPr>
              <a:t>КОНСОЛИДАЦИЯ</a:t>
            </a:r>
            <a:r>
              <a:rPr sz="1400" spc="-40" dirty="0">
                <a:solidFill>
                  <a:srgbClr val="1C2229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1C2229"/>
                </a:solidFill>
                <a:latin typeface="Calibri"/>
                <a:cs typeface="Calibri"/>
              </a:rPr>
              <a:t>СТРУКТУРИРОВАНННОГО</a:t>
            </a:r>
            <a:r>
              <a:rPr sz="1400" spc="-40" dirty="0">
                <a:solidFill>
                  <a:srgbClr val="1C2229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C2229"/>
                </a:solidFill>
                <a:latin typeface="Calibri"/>
                <a:cs typeface="Calibri"/>
              </a:rPr>
              <a:t>БАЛАНСА</a:t>
            </a:r>
            <a:r>
              <a:rPr sz="1400" spc="-35" dirty="0">
                <a:solidFill>
                  <a:srgbClr val="1C2229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C2229"/>
                </a:solidFill>
                <a:latin typeface="Calibri"/>
                <a:cs typeface="Calibri"/>
              </a:rPr>
              <a:t>СПРОСА</a:t>
            </a:r>
            <a:r>
              <a:rPr sz="1400" spc="-35" dirty="0">
                <a:solidFill>
                  <a:srgbClr val="1C2229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C2229"/>
                </a:solidFill>
                <a:latin typeface="Calibri"/>
                <a:cs typeface="Calibri"/>
              </a:rPr>
              <a:t>И</a:t>
            </a:r>
            <a:r>
              <a:rPr sz="1400" spc="-35" dirty="0">
                <a:solidFill>
                  <a:srgbClr val="1C2229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1C2229"/>
                </a:solidFill>
                <a:latin typeface="Calibri"/>
                <a:cs typeface="Calibri"/>
              </a:rPr>
              <a:t>ПРЕДЛОЖЕНИЯ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70"/>
              </a:spcBef>
            </a:pPr>
            <a:endParaRPr sz="1400">
              <a:latin typeface="Calibri"/>
              <a:cs typeface="Calibri"/>
            </a:endParaRPr>
          </a:p>
          <a:p>
            <a:pPr marL="55880">
              <a:lnSpc>
                <a:spcPct val="100000"/>
              </a:lnSpc>
              <a:spcBef>
                <a:spcPts val="5"/>
              </a:spcBef>
            </a:pPr>
            <a:r>
              <a:rPr sz="1800" spc="-20" dirty="0">
                <a:solidFill>
                  <a:srgbClr val="2D393E"/>
                </a:solidFill>
                <a:latin typeface="Calibri"/>
                <a:cs typeface="Calibri"/>
              </a:rPr>
              <a:t>ПОДГОТОВКА</a:t>
            </a:r>
            <a:r>
              <a:rPr sz="1800" spc="-30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D393E"/>
                </a:solidFill>
                <a:latin typeface="Calibri"/>
                <a:cs typeface="Calibri"/>
              </a:rPr>
              <a:t>И</a:t>
            </a:r>
            <a:r>
              <a:rPr sz="1800" spc="-25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2D393E"/>
                </a:solidFill>
                <a:latin typeface="Calibri"/>
                <a:cs typeface="Calibri"/>
              </a:rPr>
              <a:t>ПЕРЕПОДГОТОВКА</a:t>
            </a:r>
            <a:r>
              <a:rPr sz="1800" spc="-25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D393E"/>
                </a:solidFill>
                <a:latin typeface="Calibri"/>
                <a:cs typeface="Calibri"/>
              </a:rPr>
              <a:t>КАДРОВ,</a:t>
            </a:r>
            <a:r>
              <a:rPr sz="1800" spc="-20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D393E"/>
                </a:solidFill>
                <a:latin typeface="Calibri"/>
                <a:cs typeface="Calibri"/>
              </a:rPr>
              <a:t>ПОВЫШЕНИЕ</a:t>
            </a:r>
            <a:r>
              <a:rPr sz="1800" spc="-25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D393E"/>
                </a:solidFill>
                <a:latin typeface="Calibri"/>
                <a:cs typeface="Calibri"/>
              </a:rPr>
              <a:t>КВАЛИФИКАЦИИ,</a:t>
            </a:r>
            <a:r>
              <a:rPr sz="1800" spc="-25" dirty="0">
                <a:solidFill>
                  <a:srgbClr val="2D393E"/>
                </a:solidFill>
                <a:latin typeface="Calibri"/>
                <a:cs typeface="Calibri"/>
              </a:rPr>
              <a:t> МЕТОДОЛОГИЧЕСКОЕ </a:t>
            </a:r>
            <a:r>
              <a:rPr sz="1800" spc="-10" dirty="0">
                <a:solidFill>
                  <a:srgbClr val="2D393E"/>
                </a:solidFill>
                <a:latin typeface="Calibri"/>
                <a:cs typeface="Calibri"/>
              </a:rPr>
              <a:t>СОПРОВОЖДЕНИЕ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50"/>
              </a:spcBef>
            </a:pPr>
            <a:endParaRPr sz="1800">
              <a:latin typeface="Calibri"/>
              <a:cs typeface="Calibri"/>
            </a:endParaRPr>
          </a:p>
          <a:p>
            <a:pPr marL="65405" marR="144145">
              <a:lnSpc>
                <a:spcPts val="1900"/>
              </a:lnSpc>
            </a:pPr>
            <a:r>
              <a:rPr sz="1800" dirty="0">
                <a:solidFill>
                  <a:srgbClr val="2D393E"/>
                </a:solidFill>
                <a:latin typeface="Calibri"/>
                <a:cs typeface="Calibri"/>
              </a:rPr>
              <a:t>ФОРМИРОВАНИЕ</a:t>
            </a:r>
            <a:r>
              <a:rPr sz="1800" spc="-50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2D393E"/>
                </a:solidFill>
                <a:latin typeface="Calibri"/>
                <a:cs typeface="Calibri"/>
              </a:rPr>
              <a:t>ЕДИНОГО</a:t>
            </a:r>
            <a:r>
              <a:rPr sz="1800" spc="-45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2D393E"/>
                </a:solidFill>
                <a:latin typeface="Calibri"/>
                <a:cs typeface="Calibri"/>
              </a:rPr>
              <a:t>ЦИФРОВОГО</a:t>
            </a:r>
            <a:r>
              <a:rPr sz="1800" spc="-50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2D393E"/>
                </a:solidFill>
                <a:latin typeface="Calibri"/>
                <a:cs typeface="Calibri"/>
              </a:rPr>
              <a:t>ПРОСТРАНСТВА</a:t>
            </a:r>
            <a:r>
              <a:rPr sz="1800" spc="-45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D393E"/>
                </a:solidFill>
                <a:latin typeface="Calibri"/>
                <a:cs typeface="Calibri"/>
              </a:rPr>
              <a:t>ЧЕРЕЗ</a:t>
            </a:r>
            <a:r>
              <a:rPr sz="1800" spc="-50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2D393E"/>
                </a:solidFill>
                <a:latin typeface="Calibri"/>
                <a:cs typeface="Calibri"/>
              </a:rPr>
              <a:t>ПЛАТФОРМУ</a:t>
            </a:r>
            <a:r>
              <a:rPr sz="1800" spc="-45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2D393E"/>
                </a:solidFill>
                <a:latin typeface="Calibri"/>
                <a:cs typeface="Calibri"/>
              </a:rPr>
              <a:t>СБОРА,</a:t>
            </a:r>
            <a:r>
              <a:rPr sz="1800" spc="-40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2D393E"/>
                </a:solidFill>
                <a:latin typeface="Calibri"/>
                <a:cs typeface="Calibri"/>
              </a:rPr>
              <a:t>ХРАНЕНИЯ</a:t>
            </a:r>
            <a:r>
              <a:rPr sz="1800" spc="-45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D393E"/>
                </a:solidFill>
                <a:latin typeface="Calibri"/>
                <a:cs typeface="Calibri"/>
              </a:rPr>
              <a:t>И</a:t>
            </a:r>
            <a:r>
              <a:rPr sz="1800" spc="-45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2D393E"/>
                </a:solidFill>
                <a:latin typeface="Calibri"/>
                <a:cs typeface="Calibri"/>
              </a:rPr>
              <a:t>АНАЛИТИЧЕСКОЙ </a:t>
            </a:r>
            <a:r>
              <a:rPr sz="1800" dirty="0">
                <a:solidFill>
                  <a:srgbClr val="2D393E"/>
                </a:solidFill>
                <a:latin typeface="Calibri"/>
                <a:cs typeface="Calibri"/>
              </a:rPr>
              <a:t>ОБРАБОТКИ</a:t>
            </a:r>
            <a:r>
              <a:rPr sz="1800" spc="245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D393E"/>
                </a:solidFill>
                <a:latin typeface="Calibri"/>
                <a:cs typeface="Calibri"/>
              </a:rPr>
              <a:t>ДАННЫХ</a:t>
            </a:r>
            <a:r>
              <a:rPr sz="1800" spc="-75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2D393E"/>
                </a:solidFill>
                <a:latin typeface="Calibri"/>
                <a:cs typeface="Calibri"/>
              </a:rPr>
              <a:t>(ЦУР)</a:t>
            </a:r>
            <a:endParaRPr sz="1800">
              <a:latin typeface="Calibri"/>
              <a:cs typeface="Calibri"/>
            </a:endParaRPr>
          </a:p>
          <a:p>
            <a:pPr marL="50800" marR="186690">
              <a:lnSpc>
                <a:spcPts val="1900"/>
              </a:lnSpc>
              <a:spcBef>
                <a:spcPts val="2150"/>
              </a:spcBef>
            </a:pPr>
            <a:r>
              <a:rPr sz="1800" spc="-10" dirty="0">
                <a:solidFill>
                  <a:srgbClr val="2D393E"/>
                </a:solidFill>
                <a:latin typeface="Calibri"/>
                <a:cs typeface="Calibri"/>
              </a:rPr>
              <a:t>СООТВЕТСТВИЕ</a:t>
            </a:r>
            <a:r>
              <a:rPr sz="1800" spc="-40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D393E"/>
                </a:solidFill>
                <a:latin typeface="Calibri"/>
                <a:cs typeface="Calibri"/>
              </a:rPr>
              <a:t>КЛЮЧЕВЫМ</a:t>
            </a:r>
            <a:r>
              <a:rPr sz="1800" spc="-35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D393E"/>
                </a:solidFill>
                <a:latin typeface="Calibri"/>
                <a:cs typeface="Calibri"/>
              </a:rPr>
              <a:t>ТРЕБОВАНИЯМ</a:t>
            </a:r>
            <a:r>
              <a:rPr sz="1800" spc="-45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2D393E"/>
                </a:solidFill>
                <a:latin typeface="Calibri"/>
                <a:cs typeface="Calibri"/>
              </a:rPr>
              <a:t>РЕГУЛЯТОРОВ</a:t>
            </a:r>
            <a:r>
              <a:rPr sz="1800" spc="-35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2D393E"/>
                </a:solidFill>
                <a:latin typeface="Calibri"/>
                <a:cs typeface="Calibri"/>
              </a:rPr>
              <a:t>ФЕДЕРАЛЬНОГО</a:t>
            </a:r>
            <a:r>
              <a:rPr sz="1800" spc="-35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D393E"/>
                </a:solidFill>
                <a:latin typeface="Calibri"/>
                <a:cs typeface="Calibri"/>
              </a:rPr>
              <a:t>РЫНКА</a:t>
            </a:r>
            <a:r>
              <a:rPr sz="1800" spc="-40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D393E"/>
                </a:solidFill>
                <a:latin typeface="Calibri"/>
                <a:cs typeface="Calibri"/>
              </a:rPr>
              <a:t>БЛА</a:t>
            </a:r>
            <a:r>
              <a:rPr sz="1800" spc="-35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D393E"/>
                </a:solidFill>
                <a:latin typeface="Calibri"/>
                <a:cs typeface="Calibri"/>
              </a:rPr>
              <a:t>И</a:t>
            </a:r>
            <a:r>
              <a:rPr sz="1800" spc="-35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D393E"/>
                </a:solidFill>
                <a:latin typeface="Calibri"/>
                <a:cs typeface="Calibri"/>
              </a:rPr>
              <a:t>ЦЕЛЕВЫМ</a:t>
            </a:r>
            <a:r>
              <a:rPr sz="1800" spc="-40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2D393E"/>
                </a:solidFill>
                <a:latin typeface="Calibri"/>
                <a:cs typeface="Calibri"/>
              </a:rPr>
              <a:t>ПОКАЗАТЕЛЯМ </a:t>
            </a:r>
            <a:r>
              <a:rPr sz="1800" spc="-20" dirty="0">
                <a:solidFill>
                  <a:srgbClr val="2D393E"/>
                </a:solidFill>
                <a:latin typeface="Calibri"/>
                <a:cs typeface="Calibri"/>
              </a:rPr>
              <a:t>НАЦПРОЕКТА</a:t>
            </a:r>
            <a:r>
              <a:rPr sz="1800" spc="5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2D393E"/>
                </a:solidFill>
                <a:latin typeface="Calibri"/>
                <a:cs typeface="Calibri"/>
              </a:rPr>
              <a:t>«БАС»</a:t>
            </a:r>
            <a:endParaRPr sz="1800">
              <a:latin typeface="Calibri"/>
              <a:cs typeface="Calibri"/>
            </a:endParaRPr>
          </a:p>
          <a:p>
            <a:pPr marR="17780" algn="r">
              <a:lnSpc>
                <a:spcPts val="1105"/>
              </a:lnSpc>
            </a:pPr>
            <a:r>
              <a:rPr sz="1200" spc="-50" dirty="0">
                <a:solidFill>
                  <a:srgbClr val="8B8C8D"/>
                </a:solidFill>
                <a:latin typeface="Calibri"/>
                <a:cs typeface="Calibri"/>
              </a:rPr>
              <a:t>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6331" rIns="0" bIns="0" rtlCol="0">
            <a:spAutoFit/>
          </a:bodyPr>
          <a:lstStyle/>
          <a:p>
            <a:pPr marL="288290">
              <a:lnSpc>
                <a:spcPct val="100000"/>
              </a:lnSpc>
              <a:spcBef>
                <a:spcPts val="100"/>
              </a:spcBef>
            </a:pPr>
            <a:r>
              <a:rPr spc="-60" dirty="0"/>
              <a:t>ПРИОРИТЕТЫ РЕГИОНАЛЬНОЙ </a:t>
            </a:r>
            <a:r>
              <a:rPr spc="-85" dirty="0"/>
              <a:t>СТРАТЕГИИ</a:t>
            </a:r>
            <a:r>
              <a:rPr spc="-55" dirty="0"/>
              <a:t> </a:t>
            </a:r>
            <a:r>
              <a:rPr spc="-70" dirty="0"/>
              <a:t>РАЗВИТИЯ</a:t>
            </a:r>
            <a:r>
              <a:rPr spc="-65" dirty="0"/>
              <a:t> </a:t>
            </a:r>
            <a:r>
              <a:rPr spc="-55" dirty="0"/>
              <a:t>РЫНКА</a:t>
            </a:r>
            <a:r>
              <a:rPr spc="-60" dirty="0"/>
              <a:t> </a:t>
            </a:r>
            <a:r>
              <a:rPr spc="-25" dirty="0"/>
              <a:t>БЛА</a:t>
            </a:r>
          </a:p>
        </p:txBody>
      </p:sp>
      <p:grpSp>
        <p:nvGrpSpPr>
          <p:cNvPr id="12" name="object 12"/>
          <p:cNvGrpSpPr/>
          <p:nvPr/>
        </p:nvGrpSpPr>
        <p:grpSpPr>
          <a:xfrm>
            <a:off x="67504" y="1745646"/>
            <a:ext cx="821690" cy="2527300"/>
            <a:chOff x="67504" y="1745646"/>
            <a:chExt cx="821690" cy="2527300"/>
          </a:xfrm>
        </p:grpSpPr>
        <p:sp>
          <p:nvSpPr>
            <p:cNvPr id="13" name="object 13"/>
            <p:cNvSpPr/>
            <p:nvPr/>
          </p:nvSpPr>
          <p:spPr>
            <a:xfrm>
              <a:off x="100848" y="1751996"/>
              <a:ext cx="788035" cy="0"/>
            </a:xfrm>
            <a:custGeom>
              <a:avLst/>
              <a:gdLst/>
              <a:ahLst/>
              <a:cxnLst/>
              <a:rect l="l" t="t" r="r" b="b"/>
              <a:pathLst>
                <a:path w="788035">
                  <a:moveTo>
                    <a:pt x="0" y="0"/>
                  </a:moveTo>
                  <a:lnTo>
                    <a:pt x="787967" y="1"/>
                  </a:lnTo>
                </a:path>
              </a:pathLst>
            </a:custGeom>
            <a:ln w="12700">
              <a:solidFill>
                <a:srgbClr val="00B0F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96082" y="2032989"/>
              <a:ext cx="788035" cy="0"/>
            </a:xfrm>
            <a:custGeom>
              <a:avLst/>
              <a:gdLst/>
              <a:ahLst/>
              <a:cxnLst/>
              <a:rect l="l" t="t" r="r" b="b"/>
              <a:pathLst>
                <a:path w="788035">
                  <a:moveTo>
                    <a:pt x="0" y="0"/>
                  </a:moveTo>
                  <a:lnTo>
                    <a:pt x="787967" y="1"/>
                  </a:lnTo>
                </a:path>
              </a:pathLst>
            </a:custGeom>
            <a:ln w="12700">
              <a:solidFill>
                <a:srgbClr val="00B0F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7504" y="3104553"/>
              <a:ext cx="788035" cy="0"/>
            </a:xfrm>
            <a:custGeom>
              <a:avLst/>
              <a:gdLst/>
              <a:ahLst/>
              <a:cxnLst/>
              <a:rect l="l" t="t" r="r" b="b"/>
              <a:pathLst>
                <a:path w="788035">
                  <a:moveTo>
                    <a:pt x="0" y="0"/>
                  </a:moveTo>
                  <a:lnTo>
                    <a:pt x="787967" y="1"/>
                  </a:lnTo>
                </a:path>
              </a:pathLst>
            </a:custGeom>
            <a:ln w="12700">
              <a:solidFill>
                <a:srgbClr val="00B0F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91316" y="3356970"/>
              <a:ext cx="788035" cy="0"/>
            </a:xfrm>
            <a:custGeom>
              <a:avLst/>
              <a:gdLst/>
              <a:ahLst/>
              <a:cxnLst/>
              <a:rect l="l" t="t" r="r" b="b"/>
              <a:pathLst>
                <a:path w="788035">
                  <a:moveTo>
                    <a:pt x="0" y="0"/>
                  </a:moveTo>
                  <a:lnTo>
                    <a:pt x="787967" y="1"/>
                  </a:lnTo>
                </a:path>
              </a:pathLst>
            </a:custGeom>
            <a:ln w="12700">
              <a:solidFill>
                <a:srgbClr val="00B0F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00844" y="4266600"/>
              <a:ext cx="788035" cy="0"/>
            </a:xfrm>
            <a:custGeom>
              <a:avLst/>
              <a:gdLst/>
              <a:ahLst/>
              <a:cxnLst/>
              <a:rect l="l" t="t" r="r" b="b"/>
              <a:pathLst>
                <a:path w="788035">
                  <a:moveTo>
                    <a:pt x="0" y="0"/>
                  </a:moveTo>
                  <a:lnTo>
                    <a:pt x="787967" y="1"/>
                  </a:lnTo>
                </a:path>
              </a:pathLst>
            </a:custGeom>
            <a:ln w="12700">
              <a:solidFill>
                <a:srgbClr val="00B0F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7507" y="2318739"/>
              <a:ext cx="788035" cy="0"/>
            </a:xfrm>
            <a:custGeom>
              <a:avLst/>
              <a:gdLst/>
              <a:ahLst/>
              <a:cxnLst/>
              <a:rect l="l" t="t" r="r" b="b"/>
              <a:pathLst>
                <a:path w="788035">
                  <a:moveTo>
                    <a:pt x="0" y="0"/>
                  </a:moveTo>
                  <a:lnTo>
                    <a:pt x="787967" y="1"/>
                  </a:lnTo>
                </a:path>
              </a:pathLst>
            </a:custGeom>
            <a:ln w="12700">
              <a:solidFill>
                <a:srgbClr val="00B0F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7030" y="2556874"/>
              <a:ext cx="788035" cy="0"/>
            </a:xfrm>
            <a:custGeom>
              <a:avLst/>
              <a:gdLst/>
              <a:ahLst/>
              <a:cxnLst/>
              <a:rect l="l" t="t" r="r" b="b"/>
              <a:pathLst>
                <a:path w="788035">
                  <a:moveTo>
                    <a:pt x="0" y="0"/>
                  </a:moveTo>
                  <a:lnTo>
                    <a:pt x="787967" y="1"/>
                  </a:lnTo>
                </a:path>
              </a:pathLst>
            </a:custGeom>
            <a:ln w="12700">
              <a:solidFill>
                <a:srgbClr val="00B0F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2268" y="2837854"/>
              <a:ext cx="788035" cy="0"/>
            </a:xfrm>
            <a:custGeom>
              <a:avLst/>
              <a:gdLst/>
              <a:ahLst/>
              <a:cxnLst/>
              <a:rect l="l" t="t" r="r" b="b"/>
              <a:pathLst>
                <a:path w="788035">
                  <a:moveTo>
                    <a:pt x="0" y="0"/>
                  </a:moveTo>
                  <a:lnTo>
                    <a:pt x="787967" y="1"/>
                  </a:lnTo>
                </a:path>
              </a:pathLst>
            </a:custGeom>
            <a:ln w="12700">
              <a:solidFill>
                <a:srgbClr val="00B0F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2907" rIns="0" bIns="0" rtlCol="0">
            <a:spAutoFit/>
          </a:bodyPr>
          <a:lstStyle/>
          <a:p>
            <a:pPr marL="135890">
              <a:lnSpc>
                <a:spcPct val="100000"/>
              </a:lnSpc>
              <a:spcBef>
                <a:spcPts val="100"/>
              </a:spcBef>
            </a:pPr>
            <a:r>
              <a:rPr spc="-60" dirty="0">
                <a:solidFill>
                  <a:srgbClr val="2D393E"/>
                </a:solidFill>
              </a:rPr>
              <a:t>ОСНОВНЫЕ</a:t>
            </a:r>
            <a:r>
              <a:rPr spc="-100" dirty="0">
                <a:solidFill>
                  <a:srgbClr val="2D393E"/>
                </a:solidFill>
              </a:rPr>
              <a:t> </a:t>
            </a:r>
            <a:r>
              <a:rPr spc="-45" dirty="0">
                <a:solidFill>
                  <a:srgbClr val="2D393E"/>
                </a:solidFill>
              </a:rPr>
              <a:t>ПОТРЕБИТЕЛИ</a:t>
            </a:r>
            <a:r>
              <a:rPr spc="340" dirty="0">
                <a:solidFill>
                  <a:srgbClr val="2D393E"/>
                </a:solidFill>
              </a:rPr>
              <a:t> </a:t>
            </a:r>
            <a:r>
              <a:rPr spc="-60" dirty="0">
                <a:solidFill>
                  <a:srgbClr val="2D393E"/>
                </a:solidFill>
              </a:rPr>
              <a:t>УСЛУГ</a:t>
            </a:r>
            <a:r>
              <a:rPr spc="-95" dirty="0">
                <a:solidFill>
                  <a:srgbClr val="2D393E"/>
                </a:solidFill>
              </a:rPr>
              <a:t> </a:t>
            </a:r>
            <a:r>
              <a:rPr spc="-75" dirty="0">
                <a:solidFill>
                  <a:srgbClr val="2D393E"/>
                </a:solidFill>
              </a:rPr>
              <a:t>БЛА-</a:t>
            </a:r>
            <a:r>
              <a:rPr spc="-60" dirty="0">
                <a:solidFill>
                  <a:srgbClr val="2D393E"/>
                </a:solidFill>
              </a:rPr>
              <a:t>СЕРВИСОВ</a:t>
            </a:r>
            <a:r>
              <a:rPr spc="-105" dirty="0">
                <a:solidFill>
                  <a:srgbClr val="2D393E"/>
                </a:solidFill>
              </a:rPr>
              <a:t> </a:t>
            </a:r>
            <a:r>
              <a:rPr dirty="0">
                <a:solidFill>
                  <a:srgbClr val="2D393E"/>
                </a:solidFill>
              </a:rPr>
              <a:t>И</a:t>
            </a:r>
            <a:r>
              <a:rPr spc="-95" dirty="0">
                <a:solidFill>
                  <a:srgbClr val="2D393E"/>
                </a:solidFill>
              </a:rPr>
              <a:t> </a:t>
            </a:r>
            <a:r>
              <a:rPr spc="-60" dirty="0">
                <a:solidFill>
                  <a:srgbClr val="2D393E"/>
                </a:solidFill>
              </a:rPr>
              <a:t>РЕГИОНАЛЬНЫЕ</a:t>
            </a:r>
            <a:r>
              <a:rPr spc="-100" dirty="0">
                <a:solidFill>
                  <a:srgbClr val="2D393E"/>
                </a:solidFill>
              </a:rPr>
              <a:t> </a:t>
            </a:r>
            <a:r>
              <a:rPr spc="-10" dirty="0">
                <a:solidFill>
                  <a:srgbClr val="2D393E"/>
                </a:solidFill>
              </a:rPr>
              <a:t>ПРИОРИТЕТЫ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476568" y="1476756"/>
            <a:ext cx="7558405" cy="4646295"/>
          </a:xfrm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819"/>
              </a:spcBef>
              <a:buFont typeface="Arial MT"/>
              <a:buChar char="•"/>
              <a:tabLst>
                <a:tab pos="240665" algn="l"/>
              </a:tabLst>
            </a:pPr>
            <a:r>
              <a:rPr sz="1400" spc="-10" dirty="0">
                <a:solidFill>
                  <a:srgbClr val="2D393E"/>
                </a:solidFill>
                <a:latin typeface="Calibri"/>
                <a:cs typeface="Calibri"/>
              </a:rPr>
              <a:t>Информирование</a:t>
            </a:r>
            <a:r>
              <a:rPr sz="1400" spc="-15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D393E"/>
                </a:solidFill>
                <a:latin typeface="Calibri"/>
                <a:cs typeface="Calibri"/>
              </a:rPr>
              <a:t>и</a:t>
            </a:r>
            <a:r>
              <a:rPr sz="1400" spc="-10" dirty="0">
                <a:solidFill>
                  <a:srgbClr val="2D393E"/>
                </a:solidFill>
                <a:latin typeface="Calibri"/>
                <a:cs typeface="Calibri"/>
              </a:rPr>
              <a:t> контроль</a:t>
            </a:r>
            <a:r>
              <a:rPr sz="1400" spc="-15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D393E"/>
                </a:solidFill>
                <a:latin typeface="Calibri"/>
                <a:cs typeface="Calibri"/>
              </a:rPr>
              <a:t>при</a:t>
            </a:r>
            <a:r>
              <a:rPr sz="1400" spc="-10" dirty="0">
                <a:solidFill>
                  <a:srgbClr val="2D393E"/>
                </a:solidFill>
                <a:latin typeface="Calibri"/>
                <a:cs typeface="Calibri"/>
              </a:rPr>
              <a:t> строительстве </a:t>
            </a:r>
            <a:r>
              <a:rPr sz="1400" dirty="0">
                <a:solidFill>
                  <a:srgbClr val="2D393E"/>
                </a:solidFill>
                <a:latin typeface="Calibri"/>
                <a:cs typeface="Calibri"/>
              </a:rPr>
              <a:t>дорог</a:t>
            </a:r>
            <a:r>
              <a:rPr sz="1400" spc="-15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D393E"/>
                </a:solidFill>
                <a:latin typeface="Calibri"/>
                <a:cs typeface="Calibri"/>
              </a:rPr>
              <a:t>и</a:t>
            </a:r>
            <a:r>
              <a:rPr sz="1400" spc="-10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D393E"/>
                </a:solidFill>
                <a:latin typeface="Calibri"/>
                <a:cs typeface="Calibri"/>
              </a:rPr>
              <a:t>тепловых</a:t>
            </a:r>
            <a:r>
              <a:rPr sz="1400" spc="-10" dirty="0">
                <a:solidFill>
                  <a:srgbClr val="2D393E"/>
                </a:solidFill>
                <a:latin typeface="Calibri"/>
                <a:cs typeface="Calibri"/>
              </a:rPr>
              <a:t> сетей</a:t>
            </a:r>
            <a:endParaRPr sz="14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720"/>
              </a:spcBef>
              <a:buFont typeface="Arial MT"/>
              <a:buChar char="•"/>
              <a:tabLst>
                <a:tab pos="240665" algn="l"/>
              </a:tabLst>
            </a:pPr>
            <a:r>
              <a:rPr sz="1400" dirty="0">
                <a:solidFill>
                  <a:srgbClr val="2D393E"/>
                </a:solidFill>
                <a:latin typeface="Calibri"/>
                <a:cs typeface="Calibri"/>
              </a:rPr>
              <a:t>Независимый</a:t>
            </a:r>
            <a:r>
              <a:rPr sz="1400" spc="-40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2D393E"/>
                </a:solidFill>
                <a:latin typeface="Calibri"/>
                <a:cs typeface="Calibri"/>
              </a:rPr>
              <a:t>контроль</a:t>
            </a:r>
            <a:r>
              <a:rPr sz="1400" spc="-25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2D393E"/>
                </a:solidFill>
                <a:latin typeface="Calibri"/>
                <a:cs typeface="Calibri"/>
              </a:rPr>
              <a:t>хода</a:t>
            </a:r>
            <a:r>
              <a:rPr sz="1400" spc="-20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2D393E"/>
                </a:solidFill>
                <a:latin typeface="Calibri"/>
                <a:cs typeface="Calibri"/>
              </a:rPr>
              <a:t>строительства</a:t>
            </a:r>
            <a:r>
              <a:rPr sz="1400" spc="-20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D393E"/>
                </a:solidFill>
                <a:latin typeface="Calibri"/>
                <a:cs typeface="Calibri"/>
              </a:rPr>
              <a:t>больших</a:t>
            </a:r>
            <a:r>
              <a:rPr sz="1400" spc="-20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2D393E"/>
                </a:solidFill>
                <a:latin typeface="Calibri"/>
                <a:cs typeface="Calibri"/>
              </a:rPr>
              <a:t>инфраструктурных</a:t>
            </a:r>
            <a:r>
              <a:rPr sz="1400" spc="-20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2D393E"/>
                </a:solidFill>
                <a:latin typeface="Calibri"/>
                <a:cs typeface="Calibri"/>
              </a:rPr>
              <a:t>объектов</a:t>
            </a:r>
            <a:endParaRPr sz="14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500"/>
              </a:spcBef>
              <a:buFont typeface="Arial MT"/>
              <a:buChar char="•"/>
              <a:tabLst>
                <a:tab pos="240665" algn="l"/>
              </a:tabLst>
            </a:pPr>
            <a:r>
              <a:rPr sz="1400" spc="-10" dirty="0">
                <a:solidFill>
                  <a:srgbClr val="2D393E"/>
                </a:solidFill>
                <a:latin typeface="Calibri"/>
                <a:cs typeface="Calibri"/>
              </a:rPr>
              <a:t>Мониторинг</a:t>
            </a:r>
            <a:r>
              <a:rPr sz="1400" spc="-25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D393E"/>
                </a:solidFill>
                <a:latin typeface="Calibri"/>
                <a:cs typeface="Calibri"/>
              </a:rPr>
              <a:t>и</a:t>
            </a:r>
            <a:r>
              <a:rPr sz="1400" spc="-15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D393E"/>
                </a:solidFill>
                <a:latin typeface="Calibri"/>
                <a:cs typeface="Calibri"/>
              </a:rPr>
              <a:t>защита</a:t>
            </a:r>
            <a:r>
              <a:rPr sz="1400" spc="-15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D393E"/>
                </a:solidFill>
                <a:latin typeface="Calibri"/>
                <a:cs typeface="Calibri"/>
              </a:rPr>
              <a:t>лесных</a:t>
            </a:r>
            <a:r>
              <a:rPr sz="1400" spc="-15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2D393E"/>
                </a:solidFill>
                <a:latin typeface="Calibri"/>
                <a:cs typeface="Calibri"/>
              </a:rPr>
              <a:t>ресурсов</a:t>
            </a:r>
            <a:endParaRPr sz="14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625"/>
              </a:spcBef>
              <a:buFont typeface="Arial MT"/>
              <a:buChar char="•"/>
              <a:tabLst>
                <a:tab pos="240665" algn="l"/>
              </a:tabLst>
            </a:pPr>
            <a:r>
              <a:rPr sz="1400" spc="-20" dirty="0">
                <a:solidFill>
                  <a:srgbClr val="2D393E"/>
                </a:solidFill>
                <a:latin typeface="Calibri"/>
                <a:cs typeface="Calibri"/>
              </a:rPr>
              <a:t>Углубленный</a:t>
            </a:r>
            <a:r>
              <a:rPr sz="1400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2D393E"/>
                </a:solidFill>
                <a:latin typeface="Calibri"/>
                <a:cs typeface="Calibri"/>
              </a:rPr>
              <a:t>агромониторинг</a:t>
            </a:r>
            <a:r>
              <a:rPr sz="1400" spc="5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D393E"/>
                </a:solidFill>
                <a:latin typeface="Calibri"/>
                <a:cs typeface="Calibri"/>
              </a:rPr>
              <a:t>и</a:t>
            </a:r>
            <a:r>
              <a:rPr sz="1400" spc="10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D393E"/>
                </a:solidFill>
                <a:latin typeface="Calibri"/>
                <a:cs typeface="Calibri"/>
              </a:rPr>
              <a:t>защита</a:t>
            </a:r>
            <a:r>
              <a:rPr sz="1400" spc="10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2D393E"/>
                </a:solidFill>
                <a:latin typeface="Calibri"/>
                <a:cs typeface="Calibri"/>
              </a:rPr>
              <a:t>растений</a:t>
            </a:r>
            <a:endParaRPr sz="14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530"/>
              </a:spcBef>
              <a:buFont typeface="Arial MT"/>
              <a:buChar char="•"/>
              <a:tabLst>
                <a:tab pos="240665" algn="l"/>
              </a:tabLst>
            </a:pPr>
            <a:r>
              <a:rPr sz="1400" spc="-10" dirty="0">
                <a:solidFill>
                  <a:srgbClr val="2D393E"/>
                </a:solidFill>
                <a:latin typeface="Calibri"/>
                <a:cs typeface="Calibri"/>
              </a:rPr>
              <a:t>Контроль</a:t>
            </a:r>
            <a:r>
              <a:rPr sz="1400" spc="-30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D393E"/>
                </a:solidFill>
                <a:latin typeface="Calibri"/>
                <a:cs typeface="Calibri"/>
              </a:rPr>
              <a:t>оборота</a:t>
            </a:r>
            <a:r>
              <a:rPr sz="1400" spc="-30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D393E"/>
                </a:solidFill>
                <a:latin typeface="Calibri"/>
                <a:cs typeface="Calibri"/>
              </a:rPr>
              <a:t>ТБО</a:t>
            </a:r>
            <a:r>
              <a:rPr sz="1400" spc="-35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D393E"/>
                </a:solidFill>
                <a:latin typeface="Calibri"/>
                <a:cs typeface="Calibri"/>
              </a:rPr>
              <a:t>и</a:t>
            </a:r>
            <a:r>
              <a:rPr sz="1400" spc="-30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2D393E"/>
                </a:solidFill>
                <a:latin typeface="Calibri"/>
                <a:cs typeface="Calibri"/>
              </a:rPr>
              <a:t>ТКО,</a:t>
            </a:r>
            <a:r>
              <a:rPr sz="1400" spc="-30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D393E"/>
                </a:solidFill>
                <a:latin typeface="Calibri"/>
                <a:cs typeface="Calibri"/>
              </a:rPr>
              <a:t>выявление</a:t>
            </a:r>
            <a:r>
              <a:rPr sz="1400" spc="-35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2D393E"/>
                </a:solidFill>
                <a:latin typeface="Calibri"/>
                <a:cs typeface="Calibri"/>
              </a:rPr>
              <a:t>незаконных</a:t>
            </a:r>
            <a:r>
              <a:rPr sz="1400" spc="-25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2D393E"/>
                </a:solidFill>
                <a:latin typeface="Calibri"/>
                <a:cs typeface="Calibri"/>
              </a:rPr>
              <a:t>свалок</a:t>
            </a:r>
            <a:endParaRPr sz="14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505"/>
              </a:spcBef>
              <a:buFont typeface="Arial MT"/>
              <a:buChar char="•"/>
              <a:tabLst>
                <a:tab pos="240665" algn="l"/>
              </a:tabLst>
            </a:pPr>
            <a:r>
              <a:rPr sz="1400" spc="-10" dirty="0">
                <a:solidFill>
                  <a:srgbClr val="2D393E"/>
                </a:solidFill>
                <a:latin typeface="Calibri"/>
                <a:cs typeface="Calibri"/>
              </a:rPr>
              <a:t>Контроль</a:t>
            </a:r>
            <a:r>
              <a:rPr sz="1400" spc="-55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D393E"/>
                </a:solidFill>
                <a:latin typeface="Calibri"/>
                <a:cs typeface="Calibri"/>
              </a:rPr>
              <a:t>объемов</a:t>
            </a:r>
            <a:r>
              <a:rPr sz="1400" spc="-50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D393E"/>
                </a:solidFill>
                <a:latin typeface="Calibri"/>
                <a:cs typeface="Calibri"/>
              </a:rPr>
              <a:t>добычи</a:t>
            </a:r>
            <a:r>
              <a:rPr sz="1400" spc="-50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2D393E"/>
                </a:solidFill>
                <a:latin typeface="Calibri"/>
                <a:cs typeface="Calibri"/>
              </a:rPr>
              <a:t>нерудных</a:t>
            </a:r>
            <a:r>
              <a:rPr sz="1400" spc="-50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D393E"/>
                </a:solidFill>
                <a:latin typeface="Calibri"/>
                <a:cs typeface="Calibri"/>
              </a:rPr>
              <a:t>полезных</a:t>
            </a:r>
            <a:r>
              <a:rPr sz="1400" spc="-50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2D393E"/>
                </a:solidFill>
                <a:latin typeface="Calibri"/>
                <a:cs typeface="Calibri"/>
              </a:rPr>
              <a:t>ископаемых</a:t>
            </a:r>
            <a:endParaRPr sz="14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1320"/>
              </a:spcBef>
              <a:buFont typeface="Arial MT"/>
              <a:buChar char="•"/>
              <a:tabLst>
                <a:tab pos="240665" algn="l"/>
              </a:tabLst>
            </a:pPr>
            <a:r>
              <a:rPr sz="1400" spc="-10" dirty="0">
                <a:solidFill>
                  <a:srgbClr val="2D393E"/>
                </a:solidFill>
                <a:latin typeface="Calibri"/>
                <a:cs typeface="Calibri"/>
              </a:rPr>
              <a:t>Мониторинг</a:t>
            </a:r>
            <a:r>
              <a:rPr sz="1400" spc="-20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D393E"/>
                </a:solidFill>
                <a:latin typeface="Calibri"/>
                <a:cs typeface="Calibri"/>
              </a:rPr>
              <a:t>критически</a:t>
            </a:r>
            <a:r>
              <a:rPr sz="1400" spc="-5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D393E"/>
                </a:solidFill>
                <a:latin typeface="Calibri"/>
                <a:cs typeface="Calibri"/>
              </a:rPr>
              <a:t>важной</a:t>
            </a:r>
            <a:r>
              <a:rPr sz="1400" spc="-5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2D393E"/>
                </a:solidFill>
                <a:latin typeface="Calibri"/>
                <a:cs typeface="Calibri"/>
              </a:rPr>
              <a:t>линейно-инженерной инфраструктуры</a:t>
            </a:r>
            <a:endParaRPr sz="14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1320"/>
              </a:spcBef>
              <a:buFont typeface="Arial MT"/>
              <a:buChar char="•"/>
              <a:tabLst>
                <a:tab pos="240665" algn="l"/>
              </a:tabLst>
            </a:pPr>
            <a:r>
              <a:rPr sz="1400" spc="-10" dirty="0">
                <a:solidFill>
                  <a:srgbClr val="2D393E"/>
                </a:solidFill>
                <a:latin typeface="Calibri"/>
                <a:cs typeface="Calibri"/>
              </a:rPr>
              <a:t>Мониторинг</a:t>
            </a:r>
            <a:r>
              <a:rPr sz="1400" spc="-5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2D393E"/>
                </a:solidFill>
                <a:latin typeface="Calibri"/>
                <a:cs typeface="Calibri"/>
              </a:rPr>
              <a:t>объектов</a:t>
            </a:r>
            <a:r>
              <a:rPr sz="1400" spc="5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400" spc="-25" dirty="0">
                <a:solidFill>
                  <a:srgbClr val="2D393E"/>
                </a:solidFill>
                <a:latin typeface="Calibri"/>
                <a:cs typeface="Calibri"/>
              </a:rPr>
              <a:t>ТЭК</a:t>
            </a:r>
            <a:endParaRPr sz="14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1320"/>
              </a:spcBef>
              <a:buFont typeface="Arial MT"/>
              <a:buChar char="•"/>
              <a:tabLst>
                <a:tab pos="240665" algn="l"/>
              </a:tabLst>
            </a:pPr>
            <a:r>
              <a:rPr sz="1400" spc="-20" dirty="0">
                <a:solidFill>
                  <a:srgbClr val="2D393E"/>
                </a:solidFill>
                <a:latin typeface="Calibri"/>
                <a:cs typeface="Calibri"/>
              </a:rPr>
              <a:t>Геотехнический</a:t>
            </a:r>
            <a:r>
              <a:rPr sz="1400" spc="10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D393E"/>
                </a:solidFill>
                <a:latin typeface="Calibri"/>
                <a:cs typeface="Calibri"/>
              </a:rPr>
              <a:t>и</a:t>
            </a:r>
            <a:r>
              <a:rPr sz="1400" spc="15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2D393E"/>
                </a:solidFill>
                <a:latin typeface="Calibri"/>
                <a:cs typeface="Calibri"/>
              </a:rPr>
              <a:t>геодинамический</a:t>
            </a:r>
            <a:r>
              <a:rPr sz="1400" spc="15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2D393E"/>
                </a:solidFill>
                <a:latin typeface="Calibri"/>
                <a:cs typeface="Calibri"/>
              </a:rPr>
              <a:t>мониторинг</a:t>
            </a:r>
            <a:endParaRPr sz="1400">
              <a:latin typeface="Calibri"/>
              <a:cs typeface="Calibri"/>
            </a:endParaRPr>
          </a:p>
          <a:p>
            <a:pPr marL="241300" marR="5080" indent="-228600">
              <a:lnSpc>
                <a:spcPct val="118600"/>
              </a:lnSpc>
              <a:spcBef>
                <a:spcPts val="525"/>
              </a:spcBef>
              <a:buFont typeface="Arial MT"/>
              <a:buChar char="•"/>
              <a:tabLst>
                <a:tab pos="241300" algn="l"/>
              </a:tabLst>
            </a:pPr>
            <a:r>
              <a:rPr sz="1400" dirty="0">
                <a:solidFill>
                  <a:srgbClr val="2D393E"/>
                </a:solidFill>
                <a:latin typeface="Calibri"/>
                <a:cs typeface="Calibri"/>
              </a:rPr>
              <a:t>Выявление</a:t>
            </a:r>
            <a:r>
              <a:rPr sz="1400" spc="5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D393E"/>
                </a:solidFill>
                <a:latin typeface="Calibri"/>
                <a:cs typeface="Calibri"/>
              </a:rPr>
              <a:t>незарегистрированных</a:t>
            </a:r>
            <a:r>
              <a:rPr sz="1400" spc="15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D393E"/>
                </a:solidFill>
                <a:latin typeface="Calibri"/>
                <a:cs typeface="Calibri"/>
              </a:rPr>
              <a:t>объектов капитального</a:t>
            </a:r>
            <a:r>
              <a:rPr sz="1400" spc="5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D393E"/>
                </a:solidFill>
                <a:latin typeface="Calibri"/>
                <a:cs typeface="Calibri"/>
              </a:rPr>
              <a:t>строительства</a:t>
            </a:r>
            <a:r>
              <a:rPr sz="1400" spc="10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D393E"/>
                </a:solidFill>
                <a:latin typeface="Calibri"/>
                <a:cs typeface="Calibri"/>
              </a:rPr>
              <a:t>и</a:t>
            </a:r>
            <a:r>
              <a:rPr sz="1400" spc="10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D393E"/>
                </a:solidFill>
                <a:latin typeface="Calibri"/>
                <a:cs typeface="Calibri"/>
              </a:rPr>
              <a:t>самозахвата</a:t>
            </a:r>
            <a:r>
              <a:rPr sz="1400" spc="5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2D393E"/>
                </a:solidFill>
                <a:latin typeface="Calibri"/>
                <a:cs typeface="Calibri"/>
              </a:rPr>
              <a:t>земли, предоставление</a:t>
            </a:r>
            <a:r>
              <a:rPr sz="1400" spc="-25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D393E"/>
                </a:solidFill>
                <a:latin typeface="Calibri"/>
                <a:cs typeface="Calibri"/>
              </a:rPr>
              <a:t>данных</a:t>
            </a:r>
            <a:r>
              <a:rPr sz="1400" spc="-20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D393E"/>
                </a:solidFill>
                <a:latin typeface="Calibri"/>
                <a:cs typeface="Calibri"/>
              </a:rPr>
              <a:t>для</a:t>
            </a:r>
            <a:r>
              <a:rPr sz="1400" spc="-30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2D393E"/>
                </a:solidFill>
                <a:latin typeface="Calibri"/>
                <a:cs typeface="Calibri"/>
              </a:rPr>
              <a:t>выставления</a:t>
            </a:r>
            <a:r>
              <a:rPr sz="1400" spc="-30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D393E"/>
                </a:solidFill>
                <a:latin typeface="Calibri"/>
                <a:cs typeface="Calibri"/>
              </a:rPr>
              <a:t>штрафов</a:t>
            </a:r>
            <a:r>
              <a:rPr sz="1400" spc="-20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D393E"/>
                </a:solidFill>
                <a:latin typeface="Calibri"/>
                <a:cs typeface="Calibri"/>
              </a:rPr>
              <a:t>и</a:t>
            </a:r>
            <a:r>
              <a:rPr sz="1400" spc="-25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D393E"/>
                </a:solidFill>
                <a:latin typeface="Calibri"/>
                <a:cs typeface="Calibri"/>
              </a:rPr>
              <a:t>постановки</a:t>
            </a:r>
            <a:r>
              <a:rPr sz="1400" spc="-20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D393E"/>
                </a:solidFill>
                <a:latin typeface="Calibri"/>
                <a:cs typeface="Calibri"/>
              </a:rPr>
              <a:t>на</a:t>
            </a:r>
            <a:r>
              <a:rPr sz="1400" spc="-25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D393E"/>
                </a:solidFill>
                <a:latin typeface="Calibri"/>
                <a:cs typeface="Calibri"/>
              </a:rPr>
              <a:t>кадастровый</a:t>
            </a:r>
            <a:r>
              <a:rPr sz="1400" spc="-20" dirty="0">
                <a:solidFill>
                  <a:srgbClr val="2D393E"/>
                </a:solidFill>
                <a:latin typeface="Calibri"/>
                <a:cs typeface="Calibri"/>
              </a:rPr>
              <a:t> учет</a:t>
            </a:r>
            <a:endParaRPr sz="14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720"/>
              </a:spcBef>
              <a:buFont typeface="Arial MT"/>
              <a:buChar char="•"/>
              <a:tabLst>
                <a:tab pos="240665" algn="l"/>
              </a:tabLst>
            </a:pPr>
            <a:r>
              <a:rPr sz="1400" spc="-10" dirty="0">
                <a:solidFill>
                  <a:srgbClr val="2D393E"/>
                </a:solidFill>
                <a:latin typeface="Calibri"/>
                <a:cs typeface="Calibri"/>
              </a:rPr>
              <a:t>Предоставление объективных</a:t>
            </a:r>
            <a:r>
              <a:rPr sz="1400" spc="-5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D393E"/>
                </a:solidFill>
                <a:latin typeface="Calibri"/>
                <a:cs typeface="Calibri"/>
              </a:rPr>
              <a:t>данных</a:t>
            </a:r>
            <a:r>
              <a:rPr sz="1400" spc="-5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D393E"/>
                </a:solidFill>
                <a:latin typeface="Calibri"/>
                <a:cs typeface="Calibri"/>
              </a:rPr>
              <a:t>для</a:t>
            </a:r>
            <a:r>
              <a:rPr sz="1400" spc="-5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2D393E"/>
                </a:solidFill>
                <a:latin typeface="Calibri"/>
                <a:cs typeface="Calibri"/>
              </a:rPr>
              <a:t>инвентаризации</a:t>
            </a:r>
            <a:endParaRPr sz="14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720"/>
              </a:spcBef>
              <a:buFont typeface="Arial MT"/>
              <a:buChar char="•"/>
              <a:tabLst>
                <a:tab pos="240665" algn="l"/>
              </a:tabLst>
            </a:pPr>
            <a:r>
              <a:rPr sz="1400" dirty="0">
                <a:solidFill>
                  <a:srgbClr val="2D393E"/>
                </a:solidFill>
                <a:latin typeface="Calibri"/>
                <a:cs typeface="Calibri"/>
              </a:rPr>
              <a:t>Помощь</a:t>
            </a:r>
            <a:r>
              <a:rPr sz="1400" spc="-25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D393E"/>
                </a:solidFill>
                <a:latin typeface="Calibri"/>
                <a:cs typeface="Calibri"/>
              </a:rPr>
              <a:t>в</a:t>
            </a:r>
            <a:r>
              <a:rPr sz="1400" spc="-20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D393E"/>
                </a:solidFill>
                <a:latin typeface="Calibri"/>
                <a:cs typeface="Calibri"/>
              </a:rPr>
              <a:t>организации</a:t>
            </a:r>
            <a:r>
              <a:rPr sz="1400" spc="-20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2D393E"/>
                </a:solidFill>
                <a:latin typeface="Calibri"/>
                <a:cs typeface="Calibri"/>
              </a:rPr>
              <a:t>регионального</a:t>
            </a:r>
            <a:r>
              <a:rPr sz="1400" spc="-20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2D393E"/>
                </a:solidFill>
                <a:latin typeface="Calibri"/>
                <a:cs typeface="Calibri"/>
              </a:rPr>
              <a:t>ситуационного</a:t>
            </a:r>
            <a:r>
              <a:rPr sz="1400" spc="-25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D393E"/>
                </a:solidFill>
                <a:latin typeface="Calibri"/>
                <a:cs typeface="Calibri"/>
              </a:rPr>
              <a:t>центра</a:t>
            </a:r>
            <a:r>
              <a:rPr sz="1400" spc="-20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D393E"/>
                </a:solidFill>
                <a:latin typeface="Calibri"/>
                <a:cs typeface="Calibri"/>
              </a:rPr>
              <a:t>и</a:t>
            </a:r>
            <a:r>
              <a:rPr sz="1400" spc="-15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D393E"/>
                </a:solidFill>
                <a:latin typeface="Calibri"/>
                <a:cs typeface="Calibri"/>
              </a:rPr>
              <a:t>центра</a:t>
            </a:r>
            <a:r>
              <a:rPr sz="1400" spc="-20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2D393E"/>
                </a:solidFill>
                <a:latin typeface="Calibri"/>
                <a:cs typeface="Calibri"/>
              </a:rPr>
              <a:t>компетенций</a:t>
            </a:r>
            <a:r>
              <a:rPr sz="1400" spc="-25" dirty="0">
                <a:solidFill>
                  <a:srgbClr val="2D393E"/>
                </a:solidFill>
                <a:latin typeface="Calibri"/>
                <a:cs typeface="Calibri"/>
              </a:rPr>
              <a:t> БЛА</a:t>
            </a:r>
            <a:endParaRPr sz="1400">
              <a:latin typeface="Calibri"/>
              <a:cs typeface="Calibri"/>
            </a:endParaRPr>
          </a:p>
          <a:p>
            <a:pPr marL="241300" marR="5080" indent="-228600">
              <a:lnSpc>
                <a:spcPct val="118600"/>
              </a:lnSpc>
              <a:spcBef>
                <a:spcPts val="409"/>
              </a:spcBef>
              <a:buFont typeface="Arial MT"/>
              <a:buChar char="•"/>
              <a:tabLst>
                <a:tab pos="241300" algn="l"/>
              </a:tabLst>
            </a:pPr>
            <a:r>
              <a:rPr sz="1400" dirty="0">
                <a:solidFill>
                  <a:srgbClr val="2D393E"/>
                </a:solidFill>
                <a:latin typeface="Calibri"/>
                <a:cs typeface="Calibri"/>
              </a:rPr>
              <a:t>Помощь</a:t>
            </a:r>
            <a:r>
              <a:rPr sz="1400" spc="110" dirty="0">
                <a:solidFill>
                  <a:srgbClr val="2D393E"/>
                </a:solidFill>
                <a:latin typeface="Calibri"/>
                <a:cs typeface="Calibri"/>
              </a:rPr>
              <a:t>  </a:t>
            </a:r>
            <a:r>
              <a:rPr sz="1400" dirty="0">
                <a:solidFill>
                  <a:srgbClr val="2D393E"/>
                </a:solidFill>
                <a:latin typeface="Calibri"/>
                <a:cs typeface="Calibri"/>
              </a:rPr>
              <a:t>в</a:t>
            </a:r>
            <a:r>
              <a:rPr sz="1400" spc="110" dirty="0">
                <a:solidFill>
                  <a:srgbClr val="2D393E"/>
                </a:solidFill>
                <a:latin typeface="Calibri"/>
                <a:cs typeface="Calibri"/>
              </a:rPr>
              <a:t>  </a:t>
            </a:r>
            <a:r>
              <a:rPr sz="1400" dirty="0">
                <a:solidFill>
                  <a:srgbClr val="2D393E"/>
                </a:solidFill>
                <a:latin typeface="Calibri"/>
                <a:cs typeface="Calibri"/>
              </a:rPr>
              <a:t>организации</a:t>
            </a:r>
            <a:r>
              <a:rPr sz="1400" spc="114" dirty="0">
                <a:solidFill>
                  <a:srgbClr val="2D393E"/>
                </a:solidFill>
                <a:latin typeface="Calibri"/>
                <a:cs typeface="Calibri"/>
              </a:rPr>
              <a:t>  </a:t>
            </a:r>
            <a:r>
              <a:rPr sz="1400" dirty="0">
                <a:solidFill>
                  <a:srgbClr val="2D393E"/>
                </a:solidFill>
                <a:latin typeface="Calibri"/>
                <a:cs typeface="Calibri"/>
              </a:rPr>
              <a:t>центра</a:t>
            </a:r>
            <a:r>
              <a:rPr sz="1400" spc="110" dirty="0">
                <a:solidFill>
                  <a:srgbClr val="2D393E"/>
                </a:solidFill>
                <a:latin typeface="Calibri"/>
                <a:cs typeface="Calibri"/>
              </a:rPr>
              <a:t>  </a:t>
            </a:r>
            <a:r>
              <a:rPr sz="1400" dirty="0">
                <a:solidFill>
                  <a:srgbClr val="2D393E"/>
                </a:solidFill>
                <a:latin typeface="Calibri"/>
                <a:cs typeface="Calibri"/>
              </a:rPr>
              <a:t>обучения</a:t>
            </a:r>
            <a:r>
              <a:rPr sz="1400" spc="110" dirty="0">
                <a:solidFill>
                  <a:srgbClr val="2D393E"/>
                </a:solidFill>
                <a:latin typeface="Calibri"/>
                <a:cs typeface="Calibri"/>
              </a:rPr>
              <a:t>  </a:t>
            </a:r>
            <a:r>
              <a:rPr sz="1400" dirty="0">
                <a:solidFill>
                  <a:srgbClr val="2D393E"/>
                </a:solidFill>
                <a:latin typeface="Calibri"/>
                <a:cs typeface="Calibri"/>
              </a:rPr>
              <a:t>технологиям</a:t>
            </a:r>
            <a:r>
              <a:rPr sz="1400" spc="110" dirty="0">
                <a:solidFill>
                  <a:srgbClr val="2D393E"/>
                </a:solidFill>
                <a:latin typeface="Calibri"/>
                <a:cs typeface="Calibri"/>
              </a:rPr>
              <a:t>  </a:t>
            </a:r>
            <a:r>
              <a:rPr sz="1400" dirty="0">
                <a:solidFill>
                  <a:srgbClr val="2D393E"/>
                </a:solidFill>
                <a:latin typeface="Calibri"/>
                <a:cs typeface="Calibri"/>
              </a:rPr>
              <a:t>применения</a:t>
            </a:r>
            <a:r>
              <a:rPr sz="1400" spc="110" dirty="0">
                <a:solidFill>
                  <a:srgbClr val="2D393E"/>
                </a:solidFill>
                <a:latin typeface="Calibri"/>
                <a:cs typeface="Calibri"/>
              </a:rPr>
              <a:t>  </a:t>
            </a:r>
            <a:r>
              <a:rPr sz="1400" dirty="0">
                <a:solidFill>
                  <a:srgbClr val="2D393E"/>
                </a:solidFill>
                <a:latin typeface="Calibri"/>
                <a:cs typeface="Calibri"/>
              </a:rPr>
              <a:t>БЛА</a:t>
            </a:r>
            <a:r>
              <a:rPr sz="1400" spc="110" dirty="0">
                <a:solidFill>
                  <a:srgbClr val="2D393E"/>
                </a:solidFill>
                <a:latin typeface="Calibri"/>
                <a:cs typeface="Calibri"/>
              </a:rPr>
              <a:t>  </a:t>
            </a:r>
            <a:r>
              <a:rPr sz="1400" dirty="0">
                <a:solidFill>
                  <a:srgbClr val="2D393E"/>
                </a:solidFill>
                <a:latin typeface="Calibri"/>
                <a:cs typeface="Calibri"/>
              </a:rPr>
              <a:t>по</a:t>
            </a:r>
            <a:r>
              <a:rPr sz="1400" spc="110" dirty="0">
                <a:solidFill>
                  <a:srgbClr val="2D393E"/>
                </a:solidFill>
                <a:latin typeface="Calibri"/>
                <a:cs typeface="Calibri"/>
              </a:rPr>
              <a:t>  </a:t>
            </a:r>
            <a:r>
              <a:rPr sz="1400" spc="-10" dirty="0">
                <a:solidFill>
                  <a:srgbClr val="2D393E"/>
                </a:solidFill>
                <a:latin typeface="Calibri"/>
                <a:cs typeface="Calibri"/>
              </a:rPr>
              <a:t>актуальным </a:t>
            </a:r>
            <a:r>
              <a:rPr sz="1400" dirty="0">
                <a:solidFill>
                  <a:srgbClr val="2D393E"/>
                </a:solidFill>
                <a:latin typeface="Calibri"/>
                <a:cs typeface="Calibri"/>
              </a:rPr>
              <a:t>программам</a:t>
            </a:r>
            <a:r>
              <a:rPr sz="1400" spc="-65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2D393E"/>
                </a:solidFill>
                <a:latin typeface="Calibri"/>
                <a:cs typeface="Calibri"/>
              </a:rPr>
              <a:t>обучения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88134" y="1730755"/>
            <a:ext cx="26244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298450" algn="l"/>
              </a:tabLst>
            </a:pPr>
            <a:r>
              <a:rPr sz="1800" spc="-10" dirty="0">
                <a:solidFill>
                  <a:srgbClr val="2D393E"/>
                </a:solidFill>
                <a:latin typeface="Calibri"/>
                <a:cs typeface="Calibri"/>
              </a:rPr>
              <a:t>СТРОИТЕЛЬСТВО</a:t>
            </a:r>
            <a:r>
              <a:rPr sz="1800" dirty="0">
                <a:solidFill>
                  <a:srgbClr val="2D393E"/>
                </a:solidFill>
                <a:latin typeface="Calibri"/>
                <a:cs typeface="Calibri"/>
              </a:rPr>
              <a:t> И </a:t>
            </a:r>
            <a:r>
              <a:rPr sz="1800" spc="-25" dirty="0">
                <a:solidFill>
                  <a:srgbClr val="2D393E"/>
                </a:solidFill>
                <a:latin typeface="Calibri"/>
                <a:cs typeface="Calibri"/>
              </a:rPr>
              <a:t>ЖКХ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88134" y="2291588"/>
            <a:ext cx="13614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298450" algn="l"/>
              </a:tabLst>
            </a:pPr>
            <a:r>
              <a:rPr sz="1800" spc="-10" dirty="0">
                <a:solidFill>
                  <a:srgbClr val="2D393E"/>
                </a:solidFill>
                <a:latin typeface="Calibri"/>
                <a:cs typeface="Calibri"/>
              </a:rPr>
              <a:t>ЭКОЛОГИЯ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88134" y="2837179"/>
            <a:ext cx="18421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298450" algn="l"/>
              </a:tabLst>
            </a:pPr>
            <a:r>
              <a:rPr sz="1800" spc="-10" dirty="0">
                <a:solidFill>
                  <a:srgbClr val="2D393E"/>
                </a:solidFill>
                <a:latin typeface="Calibri"/>
                <a:cs typeface="Calibri"/>
              </a:rPr>
              <a:t>БЕЗОПАСНОСТЬ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88134" y="3382771"/>
            <a:ext cx="15906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298450" algn="l"/>
              </a:tabLst>
            </a:pPr>
            <a:r>
              <a:rPr sz="1800" spc="-10" dirty="0">
                <a:solidFill>
                  <a:srgbClr val="2D393E"/>
                </a:solidFill>
                <a:latin typeface="Calibri"/>
                <a:cs typeface="Calibri"/>
              </a:rPr>
              <a:t>ИМУЩЕСТВО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88134" y="3928364"/>
            <a:ext cx="17335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298450" algn="l"/>
              </a:tabLst>
            </a:pPr>
            <a:r>
              <a:rPr sz="1800" spc="-10" dirty="0">
                <a:solidFill>
                  <a:srgbClr val="2D393E"/>
                </a:solidFill>
                <a:latin typeface="Calibri"/>
                <a:cs typeface="Calibri"/>
              </a:rPr>
              <a:t>ОБРАЗОВАНИЕ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88134" y="4473955"/>
            <a:ext cx="25095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298450" algn="l"/>
              </a:tabLst>
            </a:pPr>
            <a:r>
              <a:rPr sz="1800" spc="-10" dirty="0">
                <a:solidFill>
                  <a:srgbClr val="2D393E"/>
                </a:solidFill>
                <a:latin typeface="Calibri"/>
                <a:cs typeface="Calibri"/>
              </a:rPr>
              <a:t>СЕЛЬСКОЕ</a:t>
            </a:r>
            <a:r>
              <a:rPr sz="1800" spc="-40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2D393E"/>
                </a:solidFill>
                <a:latin typeface="Calibri"/>
                <a:cs typeface="Calibri"/>
              </a:rPr>
              <a:t>ХОЗЯЙСТВО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88134" y="5034788"/>
            <a:ext cx="1445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298450" algn="l"/>
              </a:tabLst>
            </a:pPr>
            <a:r>
              <a:rPr sz="1800" spc="-10" dirty="0">
                <a:solidFill>
                  <a:srgbClr val="2D393E"/>
                </a:solidFill>
                <a:latin typeface="Calibri"/>
                <a:cs typeface="Calibri"/>
              </a:rPr>
              <a:t>ТРАНСПОРТ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88134" y="5580379"/>
            <a:ext cx="91249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298450" algn="l"/>
              </a:tabLst>
            </a:pPr>
            <a:r>
              <a:rPr sz="1800" spc="-10" dirty="0">
                <a:solidFill>
                  <a:srgbClr val="2D393E"/>
                </a:solidFill>
                <a:latin typeface="Calibri"/>
                <a:cs typeface="Calibri"/>
              </a:rPr>
              <a:t>СВЯЗЬ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828325" y="6421628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solidFill>
                  <a:srgbClr val="8B8C8D"/>
                </a:solidFill>
                <a:latin typeface="Calibri"/>
                <a:cs typeface="Calibri"/>
              </a:rPr>
              <a:t>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0" y="817669"/>
            <a:ext cx="12192000" cy="673100"/>
          </a:xfrm>
          <a:custGeom>
            <a:avLst/>
            <a:gdLst/>
            <a:ahLst/>
            <a:cxnLst/>
            <a:rect l="l" t="t" r="r" b="b"/>
            <a:pathLst>
              <a:path w="12192000" h="673100">
                <a:moveTo>
                  <a:pt x="0" y="0"/>
                </a:moveTo>
                <a:lnTo>
                  <a:pt x="0" y="672992"/>
                </a:lnTo>
                <a:lnTo>
                  <a:pt x="12192000" y="672992"/>
                </a:lnTo>
                <a:lnTo>
                  <a:pt x="12192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6262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769681" y="1080515"/>
            <a:ext cx="163512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НАПРАВЛЕНИЯ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552768" y="1025652"/>
            <a:ext cx="140208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ВИДЫ</a:t>
            </a:r>
            <a:r>
              <a:rPr sz="20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УСЛУГ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43339" y="689113"/>
            <a:ext cx="0" cy="5667375"/>
          </a:xfrm>
          <a:custGeom>
            <a:avLst/>
            <a:gdLst/>
            <a:ahLst/>
            <a:cxnLst/>
            <a:rect l="l" t="t" r="r" b="b"/>
            <a:pathLst>
              <a:path h="5667375">
                <a:moveTo>
                  <a:pt x="0" y="0"/>
                </a:moveTo>
                <a:lnTo>
                  <a:pt x="1" y="5667238"/>
                </a:lnTo>
              </a:path>
            </a:pathLst>
          </a:custGeom>
          <a:ln w="12700">
            <a:solidFill>
              <a:srgbClr val="00B0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0955" y="5648188"/>
            <a:ext cx="224500" cy="162615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7582" y="4554885"/>
            <a:ext cx="224500" cy="162615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0954" y="5078341"/>
            <a:ext cx="224500" cy="162615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44210" y="3448331"/>
            <a:ext cx="224500" cy="162615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37587" y="3998295"/>
            <a:ext cx="224500" cy="162615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7587" y="2355026"/>
            <a:ext cx="224500" cy="162615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0959" y="1805067"/>
            <a:ext cx="224500" cy="162615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34796" y="745935"/>
            <a:ext cx="224500" cy="162615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44210" y="2904991"/>
            <a:ext cx="224500" cy="16261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2437" y="3277996"/>
            <a:ext cx="2331085" cy="2402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14"/>
              </a:lnSpc>
            </a:pPr>
            <a:r>
              <a:rPr sz="1400" spc="-10" dirty="0">
                <a:solidFill>
                  <a:srgbClr val="1C2229"/>
                </a:solidFill>
                <a:latin typeface="Calibri"/>
                <a:cs typeface="Calibri"/>
              </a:rPr>
              <a:t>Ретрансляция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210"/>
              </a:spcBef>
            </a:pP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r>
              <a:rPr sz="1400" spc="-25" dirty="0">
                <a:solidFill>
                  <a:srgbClr val="1C2229"/>
                </a:solidFill>
                <a:latin typeface="Calibri"/>
                <a:cs typeface="Calibri"/>
              </a:rPr>
              <a:t>Глубокое</a:t>
            </a:r>
            <a:r>
              <a:rPr sz="1400" spc="-35" dirty="0">
                <a:solidFill>
                  <a:srgbClr val="1C2229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C2229"/>
                </a:solidFill>
                <a:latin typeface="Calibri"/>
                <a:cs typeface="Calibri"/>
              </a:rPr>
              <a:t>зондирование</a:t>
            </a:r>
            <a:r>
              <a:rPr sz="1400" spc="-35" dirty="0">
                <a:solidFill>
                  <a:srgbClr val="1C2229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1C2229"/>
                </a:solidFill>
                <a:latin typeface="Calibri"/>
                <a:cs typeface="Calibri"/>
              </a:rPr>
              <a:t>земли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5"/>
              </a:spcBef>
            </a:pPr>
            <a:endParaRPr sz="1400">
              <a:latin typeface="Calibri"/>
              <a:cs typeface="Calibri"/>
            </a:endParaRPr>
          </a:p>
          <a:p>
            <a:pPr marR="1103630">
              <a:lnSpc>
                <a:spcPct val="271400"/>
              </a:lnSpc>
            </a:pPr>
            <a:r>
              <a:rPr sz="1400" spc="-10" dirty="0">
                <a:solidFill>
                  <a:srgbClr val="1C2229"/>
                </a:solidFill>
                <a:latin typeface="Calibri"/>
                <a:cs typeface="Calibri"/>
              </a:rPr>
              <a:t>Аэрологистика Авиахимработы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482" y="0"/>
            <a:ext cx="3128645" cy="6858000"/>
          </a:xfrm>
          <a:custGeom>
            <a:avLst/>
            <a:gdLst/>
            <a:ahLst/>
            <a:cxnLst/>
            <a:rect l="l" t="t" r="r" b="b"/>
            <a:pathLst>
              <a:path w="3128645" h="6858000">
                <a:moveTo>
                  <a:pt x="3128223" y="0"/>
                </a:moveTo>
                <a:lnTo>
                  <a:pt x="0" y="0"/>
                </a:lnTo>
                <a:lnTo>
                  <a:pt x="0" y="6858000"/>
                </a:lnTo>
                <a:lnTo>
                  <a:pt x="3128223" y="6858000"/>
                </a:lnTo>
                <a:lnTo>
                  <a:pt x="3128223" y="0"/>
                </a:lnTo>
                <a:close/>
              </a:path>
            </a:pathLst>
          </a:custGeom>
          <a:solidFill>
            <a:srgbClr val="6262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85470">
              <a:lnSpc>
                <a:spcPct val="100000"/>
              </a:lnSpc>
              <a:spcBef>
                <a:spcPts val="100"/>
              </a:spcBef>
            </a:pPr>
            <a:r>
              <a:rPr spc="-75" dirty="0"/>
              <a:t>МАТРИЦА</a:t>
            </a:r>
            <a:r>
              <a:rPr spc="-65" dirty="0"/>
              <a:t> ФУНКЦИЙ </a:t>
            </a:r>
            <a:r>
              <a:rPr spc="-60" dirty="0">
                <a:solidFill>
                  <a:srgbClr val="1C2229"/>
                </a:solidFill>
              </a:rPr>
              <a:t>ПРИМЕНЕНИЯ</a:t>
            </a:r>
            <a:r>
              <a:rPr spc="-65" dirty="0">
                <a:solidFill>
                  <a:srgbClr val="1C2229"/>
                </a:solidFill>
              </a:rPr>
              <a:t> </a:t>
            </a:r>
            <a:r>
              <a:rPr spc="-40" dirty="0">
                <a:solidFill>
                  <a:srgbClr val="1C2229"/>
                </a:solidFill>
              </a:rPr>
              <a:t>БЛА</a:t>
            </a:r>
            <a:r>
              <a:rPr spc="-65" dirty="0">
                <a:solidFill>
                  <a:srgbClr val="1C2229"/>
                </a:solidFill>
              </a:rPr>
              <a:t> </a:t>
            </a:r>
            <a:r>
              <a:rPr dirty="0">
                <a:solidFill>
                  <a:srgbClr val="1C2229"/>
                </a:solidFill>
              </a:rPr>
              <a:t>В</a:t>
            </a:r>
            <a:r>
              <a:rPr spc="-65" dirty="0">
                <a:solidFill>
                  <a:srgbClr val="1C2229"/>
                </a:solidFill>
              </a:rPr>
              <a:t> ПРИОРИТЕТНЫХ </a:t>
            </a:r>
            <a:r>
              <a:rPr spc="-25" dirty="0">
                <a:solidFill>
                  <a:srgbClr val="1C2229"/>
                </a:solidFill>
              </a:rPr>
              <a:t>НАПРАВЛЕНИЯХ</a:t>
            </a: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0" y="1189539"/>
          <a:ext cx="11858624" cy="46659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30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1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9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17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15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430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141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267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626262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R="55880"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600" dirty="0">
                          <a:solidFill>
                            <a:srgbClr val="2D393E"/>
                          </a:solidFill>
                          <a:latin typeface="Calibri"/>
                          <a:cs typeface="Calibri"/>
                        </a:rPr>
                        <a:t>ПРИОРИТЕТНЫЕ</a:t>
                      </a:r>
                      <a:r>
                        <a:rPr sz="1600" spc="-55" dirty="0">
                          <a:solidFill>
                            <a:srgbClr val="2D393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solidFill>
                            <a:srgbClr val="2D393E"/>
                          </a:solidFill>
                          <a:latin typeface="Calibri"/>
                          <a:cs typeface="Calibri"/>
                        </a:rPr>
                        <a:t>НАПРАВЛЕНИЯ</a:t>
                      </a:r>
                      <a:r>
                        <a:rPr sz="1600" spc="-55" dirty="0">
                          <a:solidFill>
                            <a:srgbClr val="2D393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solidFill>
                            <a:srgbClr val="2D393E"/>
                          </a:solidFill>
                          <a:latin typeface="Calibri"/>
                          <a:cs typeface="Calibri"/>
                        </a:rPr>
                        <a:t>(ОСНОВНЫЕ</a:t>
                      </a:r>
                      <a:r>
                        <a:rPr sz="1600" spc="-50" dirty="0">
                          <a:solidFill>
                            <a:srgbClr val="2D393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solidFill>
                            <a:srgbClr val="2D393E"/>
                          </a:solidFill>
                          <a:latin typeface="Calibri"/>
                          <a:cs typeface="Calibri"/>
                        </a:rPr>
                        <a:t>ПОТРЕБИТЕЛИ</a:t>
                      </a:r>
                      <a:r>
                        <a:rPr sz="1600" spc="-55" dirty="0">
                          <a:solidFill>
                            <a:srgbClr val="2D393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solidFill>
                            <a:srgbClr val="2D393E"/>
                          </a:solidFill>
                          <a:latin typeface="Calibri"/>
                          <a:cs typeface="Calibri"/>
                        </a:rPr>
                        <a:t>УСЛУГ)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7874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1C222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72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1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Ключевые</a:t>
                      </a:r>
                      <a:r>
                        <a:rPr sz="1400" spc="-6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функции</a:t>
                      </a:r>
                      <a:r>
                        <a:rPr sz="1400" spc="-5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применения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15570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8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R="55244" algn="ctr">
                        <a:lnSpc>
                          <a:spcPct val="100000"/>
                        </a:lnSpc>
                      </a:pPr>
                      <a:r>
                        <a:rPr sz="1400" spc="-10" dirty="0">
                          <a:solidFill>
                            <a:srgbClr val="2D393E"/>
                          </a:solidFill>
                          <a:latin typeface="Calibri"/>
                          <a:cs typeface="Calibri"/>
                        </a:rPr>
                        <a:t>Сельское хозяйство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25095" marB="0">
                    <a:lnR w="12700">
                      <a:solidFill>
                        <a:srgbClr val="1C2229"/>
                      </a:solidFill>
                      <a:prstDash val="solid"/>
                    </a:lnR>
                    <a:lnT w="12700">
                      <a:solidFill>
                        <a:srgbClr val="1C2229"/>
                      </a:solidFill>
                      <a:prstDash val="solid"/>
                    </a:lnT>
                    <a:lnB w="12700">
                      <a:solidFill>
                        <a:srgbClr val="1C222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8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spc="-10" dirty="0">
                          <a:solidFill>
                            <a:srgbClr val="2D393E"/>
                          </a:solidFill>
                          <a:latin typeface="Calibri"/>
                          <a:cs typeface="Calibri"/>
                        </a:rPr>
                        <a:t>Лесоохрана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25095" marB="0">
                    <a:lnL w="12700">
                      <a:solidFill>
                        <a:srgbClr val="1C2229"/>
                      </a:solidFill>
                      <a:prstDash val="solid"/>
                    </a:lnL>
                    <a:lnR w="12700">
                      <a:solidFill>
                        <a:srgbClr val="1C2229"/>
                      </a:solidFill>
                      <a:prstDash val="solid"/>
                    </a:lnR>
                    <a:lnT w="12700">
                      <a:solidFill>
                        <a:srgbClr val="1C2229"/>
                      </a:solidFill>
                      <a:prstDash val="solid"/>
                    </a:lnT>
                    <a:lnB w="12700">
                      <a:solidFill>
                        <a:srgbClr val="1C222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8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spc="-10" dirty="0">
                          <a:solidFill>
                            <a:srgbClr val="2D393E"/>
                          </a:solidFill>
                          <a:latin typeface="Calibri"/>
                          <a:cs typeface="Calibri"/>
                        </a:rPr>
                        <a:t>Строительство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25095" marB="0">
                    <a:lnL w="12700">
                      <a:solidFill>
                        <a:srgbClr val="1C2229"/>
                      </a:solidFill>
                      <a:prstDash val="solid"/>
                    </a:lnL>
                    <a:lnR w="12700">
                      <a:solidFill>
                        <a:srgbClr val="1C2229"/>
                      </a:solidFill>
                      <a:prstDash val="solid"/>
                    </a:lnR>
                    <a:lnT w="12700">
                      <a:solidFill>
                        <a:srgbClr val="1C2229"/>
                      </a:solidFill>
                      <a:prstDash val="solid"/>
                    </a:lnT>
                    <a:lnB w="12700">
                      <a:solidFill>
                        <a:srgbClr val="1C222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8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spc="-25" dirty="0">
                          <a:solidFill>
                            <a:srgbClr val="2D393E"/>
                          </a:solidFill>
                          <a:latin typeface="Calibri"/>
                          <a:cs typeface="Calibri"/>
                        </a:rPr>
                        <a:t>МЧС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25095" marB="0">
                    <a:lnL w="12700">
                      <a:solidFill>
                        <a:srgbClr val="1C2229"/>
                      </a:solidFill>
                      <a:prstDash val="solid"/>
                    </a:lnL>
                    <a:lnR w="12700">
                      <a:solidFill>
                        <a:srgbClr val="1C2229"/>
                      </a:solidFill>
                      <a:prstDash val="solid"/>
                    </a:lnR>
                    <a:lnT w="12700">
                      <a:solidFill>
                        <a:srgbClr val="1C2229"/>
                      </a:solidFill>
                      <a:prstDash val="solid"/>
                    </a:lnT>
                    <a:lnB w="12700">
                      <a:solidFill>
                        <a:srgbClr val="1C222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8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spc="-10" dirty="0">
                          <a:solidFill>
                            <a:srgbClr val="2D393E"/>
                          </a:solidFill>
                          <a:latin typeface="Calibri"/>
                          <a:cs typeface="Calibri"/>
                        </a:rPr>
                        <a:t>Безопасность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25095" marB="0">
                    <a:lnL w="12700">
                      <a:solidFill>
                        <a:srgbClr val="1C2229"/>
                      </a:solidFill>
                      <a:prstDash val="solid"/>
                    </a:lnL>
                    <a:lnR w="12700">
                      <a:solidFill>
                        <a:srgbClr val="1C2229"/>
                      </a:solidFill>
                      <a:prstDash val="solid"/>
                    </a:lnR>
                    <a:lnT w="12700">
                      <a:solidFill>
                        <a:srgbClr val="1C2229"/>
                      </a:solidFill>
                      <a:prstDash val="solid"/>
                    </a:lnT>
                    <a:lnB w="12700">
                      <a:solidFill>
                        <a:srgbClr val="1C222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8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spc="-25" dirty="0">
                          <a:solidFill>
                            <a:srgbClr val="2D393E"/>
                          </a:solidFill>
                          <a:latin typeface="Calibri"/>
                          <a:cs typeface="Calibri"/>
                        </a:rPr>
                        <a:t>ТЭК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25095" marB="0">
                    <a:lnL w="12700">
                      <a:solidFill>
                        <a:srgbClr val="1C2229"/>
                      </a:solidFill>
                      <a:prstDash val="solid"/>
                    </a:lnL>
                    <a:lnR w="12700">
                      <a:solidFill>
                        <a:srgbClr val="1C2229"/>
                      </a:solidFill>
                      <a:prstDash val="solid"/>
                    </a:lnR>
                    <a:lnT w="12700">
                      <a:solidFill>
                        <a:srgbClr val="1C2229"/>
                      </a:solidFill>
                      <a:prstDash val="solid"/>
                    </a:lnT>
                    <a:lnB w="12700">
                      <a:solidFill>
                        <a:srgbClr val="1C222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 marL="94615">
                        <a:lnSpc>
                          <a:spcPct val="100000"/>
                        </a:lnSpc>
                        <a:spcBef>
                          <a:spcPts val="1335"/>
                        </a:spcBef>
                      </a:pPr>
                      <a:r>
                        <a:rPr sz="14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Мониторинг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69545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ysDash"/>
                    </a:lnB>
                  </a:tcPr>
                </a:tc>
                <a:tc>
                  <a:txBody>
                    <a:bodyPr/>
                    <a:lstStyle/>
                    <a:p>
                      <a:pPr marR="56515"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3200" spc="-50" dirty="0">
                          <a:solidFill>
                            <a:srgbClr val="2D393E"/>
                          </a:solidFill>
                          <a:latin typeface="Calibri"/>
                          <a:cs typeface="Calibri"/>
                        </a:rPr>
                        <a:t>+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20320" marB="0">
                    <a:lnR w="12700">
                      <a:solidFill>
                        <a:srgbClr val="1C2229"/>
                      </a:solidFill>
                      <a:prstDash val="solid"/>
                    </a:lnR>
                    <a:lnT w="12700">
                      <a:solidFill>
                        <a:srgbClr val="1C2229"/>
                      </a:solidFill>
                      <a:prstDash val="solid"/>
                    </a:lnT>
                    <a:lnB w="12700">
                      <a:solidFill>
                        <a:srgbClr val="1C222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3200" spc="-50" dirty="0">
                          <a:solidFill>
                            <a:srgbClr val="2D393E"/>
                          </a:solidFill>
                          <a:latin typeface="Calibri"/>
                          <a:cs typeface="Calibri"/>
                        </a:rPr>
                        <a:t>+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1C2229"/>
                      </a:solidFill>
                      <a:prstDash val="solid"/>
                    </a:lnL>
                    <a:lnR w="12700">
                      <a:solidFill>
                        <a:srgbClr val="1C2229"/>
                      </a:solidFill>
                      <a:prstDash val="solid"/>
                    </a:lnR>
                    <a:lnT w="12700">
                      <a:solidFill>
                        <a:srgbClr val="1C2229"/>
                      </a:solidFill>
                      <a:prstDash val="solid"/>
                    </a:lnT>
                    <a:lnB w="12700">
                      <a:solidFill>
                        <a:srgbClr val="1C222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3200" spc="-50" dirty="0">
                          <a:solidFill>
                            <a:srgbClr val="2D393E"/>
                          </a:solidFill>
                          <a:latin typeface="Calibri"/>
                          <a:cs typeface="Calibri"/>
                        </a:rPr>
                        <a:t>+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1C2229"/>
                      </a:solidFill>
                      <a:prstDash val="solid"/>
                    </a:lnL>
                    <a:lnR w="12700">
                      <a:solidFill>
                        <a:srgbClr val="1C2229"/>
                      </a:solidFill>
                      <a:prstDash val="solid"/>
                    </a:lnR>
                    <a:lnT w="12700">
                      <a:solidFill>
                        <a:srgbClr val="1C2229"/>
                      </a:solidFill>
                      <a:prstDash val="solid"/>
                    </a:lnT>
                    <a:lnB w="12700">
                      <a:solidFill>
                        <a:srgbClr val="1C222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3200" spc="-50" dirty="0">
                          <a:solidFill>
                            <a:srgbClr val="2D393E"/>
                          </a:solidFill>
                          <a:latin typeface="Calibri"/>
                          <a:cs typeface="Calibri"/>
                        </a:rPr>
                        <a:t>+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1C2229"/>
                      </a:solidFill>
                      <a:prstDash val="solid"/>
                    </a:lnL>
                    <a:lnR w="12700">
                      <a:solidFill>
                        <a:srgbClr val="1C2229"/>
                      </a:solidFill>
                      <a:prstDash val="solid"/>
                    </a:lnR>
                    <a:lnT w="12700">
                      <a:solidFill>
                        <a:srgbClr val="1C2229"/>
                      </a:solidFill>
                      <a:prstDash val="solid"/>
                    </a:lnT>
                    <a:lnB w="12700">
                      <a:solidFill>
                        <a:srgbClr val="1C222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3200" spc="-50" dirty="0">
                          <a:solidFill>
                            <a:srgbClr val="2D393E"/>
                          </a:solidFill>
                          <a:latin typeface="Calibri"/>
                          <a:cs typeface="Calibri"/>
                        </a:rPr>
                        <a:t>+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1C2229"/>
                      </a:solidFill>
                      <a:prstDash val="solid"/>
                    </a:lnL>
                    <a:lnR w="12700">
                      <a:solidFill>
                        <a:srgbClr val="1C2229"/>
                      </a:solidFill>
                      <a:prstDash val="solid"/>
                    </a:lnR>
                    <a:lnT w="12700">
                      <a:solidFill>
                        <a:srgbClr val="1C2229"/>
                      </a:solidFill>
                      <a:prstDash val="solid"/>
                    </a:lnT>
                    <a:lnB w="12700">
                      <a:solidFill>
                        <a:srgbClr val="1C222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3200" spc="-50" dirty="0">
                          <a:solidFill>
                            <a:srgbClr val="2D393E"/>
                          </a:solidFill>
                          <a:latin typeface="Calibri"/>
                          <a:cs typeface="Calibri"/>
                        </a:rPr>
                        <a:t>+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1C2229"/>
                      </a:solidFill>
                      <a:prstDash val="solid"/>
                    </a:lnL>
                    <a:lnR w="12700">
                      <a:solidFill>
                        <a:srgbClr val="1C2229"/>
                      </a:solidFill>
                      <a:prstDash val="solid"/>
                    </a:lnR>
                    <a:lnT w="12700">
                      <a:solidFill>
                        <a:srgbClr val="1C2229"/>
                      </a:solidFill>
                      <a:prstDash val="solid"/>
                    </a:lnT>
                    <a:lnB w="12700">
                      <a:solidFill>
                        <a:srgbClr val="1C222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 marL="87630">
                        <a:lnSpc>
                          <a:spcPct val="100000"/>
                        </a:lnSpc>
                        <a:spcBef>
                          <a:spcPts val="1095"/>
                        </a:spcBef>
                      </a:pPr>
                      <a:r>
                        <a:rPr sz="14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Ретрансляция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39065" marB="0">
                    <a:lnT w="12700">
                      <a:solidFill>
                        <a:srgbClr val="FFFFFF"/>
                      </a:solidFill>
                      <a:prstDash val="sysDash"/>
                    </a:lnT>
                    <a:lnB w="12700">
                      <a:solidFill>
                        <a:srgbClr val="FFFFFF"/>
                      </a:solidFill>
                      <a:prstDash val="sysDash"/>
                    </a:lnB>
                  </a:tcPr>
                </a:tc>
                <a:tc>
                  <a:txBody>
                    <a:bodyPr/>
                    <a:lstStyle/>
                    <a:p>
                      <a:pPr marR="56515"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3200" spc="-5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−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20320" marB="0">
                    <a:lnR w="12700">
                      <a:solidFill>
                        <a:srgbClr val="1C2229"/>
                      </a:solidFill>
                      <a:prstDash val="solid"/>
                    </a:lnR>
                    <a:lnT w="12700">
                      <a:solidFill>
                        <a:srgbClr val="1C2229"/>
                      </a:solidFill>
                      <a:prstDash val="solid"/>
                    </a:lnT>
                    <a:lnB w="12700">
                      <a:solidFill>
                        <a:srgbClr val="1C222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3200" spc="-50" dirty="0">
                          <a:solidFill>
                            <a:srgbClr val="2D393E"/>
                          </a:solidFill>
                          <a:latin typeface="Calibri"/>
                          <a:cs typeface="Calibri"/>
                        </a:rPr>
                        <a:t>+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1C2229"/>
                      </a:solidFill>
                      <a:prstDash val="solid"/>
                    </a:lnL>
                    <a:lnR w="12700">
                      <a:solidFill>
                        <a:srgbClr val="1C2229"/>
                      </a:solidFill>
                      <a:prstDash val="solid"/>
                    </a:lnR>
                    <a:lnT w="12700">
                      <a:solidFill>
                        <a:srgbClr val="1C2229"/>
                      </a:solidFill>
                      <a:prstDash val="solid"/>
                    </a:lnT>
                    <a:lnB w="12700">
                      <a:solidFill>
                        <a:srgbClr val="1C222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3200" spc="-5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−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1C2229"/>
                      </a:solidFill>
                      <a:prstDash val="solid"/>
                    </a:lnL>
                    <a:lnR w="12700">
                      <a:solidFill>
                        <a:srgbClr val="1C2229"/>
                      </a:solidFill>
                      <a:prstDash val="solid"/>
                    </a:lnR>
                    <a:lnT w="12700">
                      <a:solidFill>
                        <a:srgbClr val="1C2229"/>
                      </a:solidFill>
                      <a:prstDash val="solid"/>
                    </a:lnT>
                    <a:lnB w="12700">
                      <a:solidFill>
                        <a:srgbClr val="1C222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3200" spc="-50" dirty="0">
                          <a:solidFill>
                            <a:srgbClr val="2D393E"/>
                          </a:solidFill>
                          <a:latin typeface="Calibri"/>
                          <a:cs typeface="Calibri"/>
                        </a:rPr>
                        <a:t>+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1C2229"/>
                      </a:solidFill>
                      <a:prstDash val="solid"/>
                    </a:lnL>
                    <a:lnR w="12700">
                      <a:solidFill>
                        <a:srgbClr val="1C2229"/>
                      </a:solidFill>
                      <a:prstDash val="solid"/>
                    </a:lnR>
                    <a:lnT w="12700">
                      <a:solidFill>
                        <a:srgbClr val="1C2229"/>
                      </a:solidFill>
                      <a:prstDash val="solid"/>
                    </a:lnT>
                    <a:lnB w="12700">
                      <a:solidFill>
                        <a:srgbClr val="1C222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3200" spc="-50" dirty="0">
                          <a:solidFill>
                            <a:srgbClr val="2D393E"/>
                          </a:solidFill>
                          <a:latin typeface="Calibri"/>
                          <a:cs typeface="Calibri"/>
                        </a:rPr>
                        <a:t>+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1C2229"/>
                      </a:solidFill>
                      <a:prstDash val="solid"/>
                    </a:lnL>
                    <a:lnR w="12700">
                      <a:solidFill>
                        <a:srgbClr val="1C2229"/>
                      </a:solidFill>
                      <a:prstDash val="solid"/>
                    </a:lnR>
                    <a:lnT w="12700">
                      <a:solidFill>
                        <a:srgbClr val="1C2229"/>
                      </a:solidFill>
                      <a:prstDash val="solid"/>
                    </a:lnT>
                    <a:lnB w="12700">
                      <a:solidFill>
                        <a:srgbClr val="1C222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3200" spc="-50" dirty="0">
                          <a:solidFill>
                            <a:srgbClr val="2D393E"/>
                          </a:solidFill>
                          <a:latin typeface="Calibri"/>
                          <a:cs typeface="Calibri"/>
                        </a:rPr>
                        <a:t>+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1C2229"/>
                      </a:solidFill>
                      <a:prstDash val="solid"/>
                    </a:lnL>
                    <a:lnR w="12700">
                      <a:solidFill>
                        <a:srgbClr val="1C2229"/>
                      </a:solidFill>
                      <a:prstDash val="solid"/>
                    </a:lnR>
                    <a:lnT w="12700">
                      <a:solidFill>
                        <a:srgbClr val="1C2229"/>
                      </a:solidFill>
                      <a:prstDash val="solid"/>
                    </a:lnT>
                    <a:lnB w="12700">
                      <a:solidFill>
                        <a:srgbClr val="1C222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25525">
                <a:tc>
                  <a:txBody>
                    <a:bodyPr/>
                    <a:lstStyle/>
                    <a:p>
                      <a:pPr marL="93345" marR="134620">
                        <a:lnSpc>
                          <a:spcPct val="101400"/>
                        </a:lnSpc>
                        <a:spcBef>
                          <a:spcPts val="1310"/>
                        </a:spcBef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Дистанционное</a:t>
                      </a:r>
                      <a:r>
                        <a:rPr sz="1400" spc="2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зондирование</a:t>
                      </a:r>
                      <a:r>
                        <a:rPr sz="1400" spc="-5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Земли </a:t>
                      </a:r>
                      <a:r>
                        <a:rPr sz="14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(ДЗЗ)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66370" marB="0">
                    <a:lnT w="12700">
                      <a:solidFill>
                        <a:srgbClr val="FFFFFF"/>
                      </a:solidFill>
                      <a:prstDash val="sysDash"/>
                    </a:lnT>
                    <a:lnB w="12700">
                      <a:solidFill>
                        <a:srgbClr val="FFFFFF"/>
                      </a:solidFill>
                      <a:prstDash val="sysDash"/>
                    </a:lnB>
                  </a:tcPr>
                </a:tc>
                <a:tc>
                  <a:txBody>
                    <a:bodyPr/>
                    <a:lstStyle/>
                    <a:p>
                      <a:pPr marR="56515" algn="ctr">
                        <a:lnSpc>
                          <a:spcPct val="100000"/>
                        </a:lnSpc>
                        <a:spcBef>
                          <a:spcPts val="1910"/>
                        </a:spcBef>
                      </a:pPr>
                      <a:r>
                        <a:rPr sz="3200" spc="-5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−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242570" marB="0">
                    <a:lnR w="12700">
                      <a:solidFill>
                        <a:srgbClr val="1C2229"/>
                      </a:solidFill>
                      <a:prstDash val="solid"/>
                    </a:lnR>
                    <a:lnT w="12700">
                      <a:solidFill>
                        <a:srgbClr val="1C2229"/>
                      </a:solidFill>
                      <a:prstDash val="solid"/>
                    </a:lnT>
                    <a:lnB w="12700">
                      <a:solidFill>
                        <a:srgbClr val="1C222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10"/>
                        </a:spcBef>
                      </a:pPr>
                      <a:r>
                        <a:rPr sz="3200" spc="-5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−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242570" marB="0">
                    <a:lnL w="12700">
                      <a:solidFill>
                        <a:srgbClr val="1C2229"/>
                      </a:solidFill>
                      <a:prstDash val="solid"/>
                    </a:lnL>
                    <a:lnR w="12700">
                      <a:solidFill>
                        <a:srgbClr val="1C2229"/>
                      </a:solidFill>
                      <a:prstDash val="solid"/>
                    </a:lnR>
                    <a:lnT w="12700">
                      <a:solidFill>
                        <a:srgbClr val="1C2229"/>
                      </a:solidFill>
                      <a:prstDash val="solid"/>
                    </a:lnT>
                    <a:lnB w="12700">
                      <a:solidFill>
                        <a:srgbClr val="1C222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10"/>
                        </a:spcBef>
                      </a:pPr>
                      <a:r>
                        <a:rPr sz="3200" spc="-50" dirty="0">
                          <a:solidFill>
                            <a:srgbClr val="2D393E"/>
                          </a:solidFill>
                          <a:latin typeface="Calibri"/>
                          <a:cs typeface="Calibri"/>
                        </a:rPr>
                        <a:t>+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242570" marB="0">
                    <a:lnL w="12700">
                      <a:solidFill>
                        <a:srgbClr val="1C2229"/>
                      </a:solidFill>
                      <a:prstDash val="solid"/>
                    </a:lnL>
                    <a:lnR w="12700">
                      <a:solidFill>
                        <a:srgbClr val="1C2229"/>
                      </a:solidFill>
                      <a:prstDash val="solid"/>
                    </a:lnR>
                    <a:lnT w="12700">
                      <a:solidFill>
                        <a:srgbClr val="1C2229"/>
                      </a:solidFill>
                      <a:prstDash val="solid"/>
                    </a:lnT>
                    <a:lnB w="12700">
                      <a:solidFill>
                        <a:srgbClr val="1C222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10"/>
                        </a:spcBef>
                      </a:pPr>
                      <a:r>
                        <a:rPr sz="3200" spc="-50" dirty="0">
                          <a:solidFill>
                            <a:srgbClr val="2D393E"/>
                          </a:solidFill>
                          <a:latin typeface="Calibri"/>
                          <a:cs typeface="Calibri"/>
                        </a:rPr>
                        <a:t>+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242570" marB="0">
                    <a:lnL w="12700">
                      <a:solidFill>
                        <a:srgbClr val="1C2229"/>
                      </a:solidFill>
                      <a:prstDash val="solid"/>
                    </a:lnL>
                    <a:lnR w="12700">
                      <a:solidFill>
                        <a:srgbClr val="1C2229"/>
                      </a:solidFill>
                      <a:prstDash val="solid"/>
                    </a:lnR>
                    <a:lnT w="12700">
                      <a:solidFill>
                        <a:srgbClr val="1C2229"/>
                      </a:solidFill>
                      <a:prstDash val="solid"/>
                    </a:lnT>
                    <a:lnB w="12700">
                      <a:solidFill>
                        <a:srgbClr val="1C222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10"/>
                        </a:spcBef>
                      </a:pPr>
                      <a:r>
                        <a:rPr sz="3200" spc="-5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−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242570" marB="0">
                    <a:lnL w="12700">
                      <a:solidFill>
                        <a:srgbClr val="1C2229"/>
                      </a:solidFill>
                      <a:prstDash val="solid"/>
                    </a:lnL>
                    <a:lnR w="12700">
                      <a:solidFill>
                        <a:srgbClr val="1C2229"/>
                      </a:solidFill>
                      <a:prstDash val="solid"/>
                    </a:lnR>
                    <a:lnT w="12700">
                      <a:solidFill>
                        <a:srgbClr val="1C2229"/>
                      </a:solidFill>
                      <a:prstDash val="solid"/>
                    </a:lnT>
                    <a:lnB w="12700">
                      <a:solidFill>
                        <a:srgbClr val="1C222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10"/>
                        </a:spcBef>
                      </a:pPr>
                      <a:r>
                        <a:rPr sz="3200" spc="-50" dirty="0">
                          <a:solidFill>
                            <a:srgbClr val="2E3843"/>
                          </a:solidFill>
                          <a:latin typeface="Calibri"/>
                          <a:cs typeface="Calibri"/>
                        </a:rPr>
                        <a:t>+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242570" marB="0">
                    <a:lnL w="12700">
                      <a:solidFill>
                        <a:srgbClr val="1C2229"/>
                      </a:solidFill>
                      <a:prstDash val="solid"/>
                    </a:lnL>
                    <a:lnR w="12700">
                      <a:solidFill>
                        <a:srgbClr val="1C2229"/>
                      </a:solidFill>
                      <a:prstDash val="solid"/>
                    </a:lnR>
                    <a:lnT w="12700">
                      <a:solidFill>
                        <a:srgbClr val="1C2229"/>
                      </a:solidFill>
                      <a:prstDash val="solid"/>
                    </a:lnT>
                    <a:lnB w="12700">
                      <a:solidFill>
                        <a:srgbClr val="1C222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 marL="100965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sz="14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Аэрологистика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85725" marB="0">
                    <a:lnT w="12700">
                      <a:solidFill>
                        <a:srgbClr val="FFFFFF"/>
                      </a:solidFill>
                      <a:prstDash val="sysDash"/>
                    </a:lnT>
                    <a:lnB w="12700">
                      <a:solidFill>
                        <a:srgbClr val="FFFFFF"/>
                      </a:solidFill>
                      <a:prstDash val="sysDash"/>
                    </a:lnB>
                  </a:tcPr>
                </a:tc>
                <a:tc>
                  <a:txBody>
                    <a:bodyPr/>
                    <a:lstStyle/>
                    <a:p>
                      <a:pPr marR="56515"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3200" spc="-50" dirty="0">
                          <a:solidFill>
                            <a:srgbClr val="2D393E"/>
                          </a:solidFill>
                          <a:latin typeface="Calibri"/>
                          <a:cs typeface="Calibri"/>
                        </a:rPr>
                        <a:t>+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9050" marB="0">
                    <a:lnR w="12700">
                      <a:solidFill>
                        <a:srgbClr val="1C2229"/>
                      </a:solidFill>
                      <a:prstDash val="solid"/>
                    </a:lnR>
                    <a:lnT w="12700">
                      <a:solidFill>
                        <a:srgbClr val="1C2229"/>
                      </a:solidFill>
                      <a:prstDash val="solid"/>
                    </a:lnT>
                    <a:lnB w="12700">
                      <a:solidFill>
                        <a:srgbClr val="1C222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3200" spc="-50" dirty="0">
                          <a:solidFill>
                            <a:srgbClr val="2D393E"/>
                          </a:solidFill>
                          <a:latin typeface="Calibri"/>
                          <a:cs typeface="Calibri"/>
                        </a:rPr>
                        <a:t>+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1C2229"/>
                      </a:solidFill>
                      <a:prstDash val="solid"/>
                    </a:lnL>
                    <a:lnR w="12700">
                      <a:solidFill>
                        <a:srgbClr val="1C2229"/>
                      </a:solidFill>
                      <a:prstDash val="solid"/>
                    </a:lnR>
                    <a:lnT w="12700">
                      <a:solidFill>
                        <a:srgbClr val="1C2229"/>
                      </a:solidFill>
                      <a:prstDash val="solid"/>
                    </a:lnT>
                    <a:lnB w="12700">
                      <a:solidFill>
                        <a:srgbClr val="1C222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3200" spc="-50" dirty="0">
                          <a:solidFill>
                            <a:srgbClr val="2D393E"/>
                          </a:solidFill>
                          <a:latin typeface="Calibri"/>
                          <a:cs typeface="Calibri"/>
                        </a:rPr>
                        <a:t>+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1C2229"/>
                      </a:solidFill>
                      <a:prstDash val="solid"/>
                    </a:lnL>
                    <a:lnR w="12700">
                      <a:solidFill>
                        <a:srgbClr val="1C2229"/>
                      </a:solidFill>
                      <a:prstDash val="solid"/>
                    </a:lnR>
                    <a:lnT w="12700">
                      <a:solidFill>
                        <a:srgbClr val="1C2229"/>
                      </a:solidFill>
                      <a:prstDash val="solid"/>
                    </a:lnT>
                    <a:lnB w="12700">
                      <a:solidFill>
                        <a:srgbClr val="1C222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3200" spc="-50" dirty="0">
                          <a:solidFill>
                            <a:srgbClr val="2D393E"/>
                          </a:solidFill>
                          <a:latin typeface="Calibri"/>
                          <a:cs typeface="Calibri"/>
                        </a:rPr>
                        <a:t>+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1C2229"/>
                      </a:solidFill>
                      <a:prstDash val="solid"/>
                    </a:lnL>
                    <a:lnR w="12700">
                      <a:solidFill>
                        <a:srgbClr val="1C2229"/>
                      </a:solidFill>
                      <a:prstDash val="solid"/>
                    </a:lnR>
                    <a:lnT w="12700">
                      <a:solidFill>
                        <a:srgbClr val="1C2229"/>
                      </a:solidFill>
                      <a:prstDash val="solid"/>
                    </a:lnT>
                    <a:lnB w="12700">
                      <a:solidFill>
                        <a:srgbClr val="1C222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3200" spc="-50" dirty="0">
                          <a:solidFill>
                            <a:srgbClr val="2D393E"/>
                          </a:solidFill>
                          <a:latin typeface="Calibri"/>
                          <a:cs typeface="Calibri"/>
                        </a:rPr>
                        <a:t>+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1C2229"/>
                      </a:solidFill>
                      <a:prstDash val="solid"/>
                    </a:lnL>
                    <a:lnR w="12700">
                      <a:solidFill>
                        <a:srgbClr val="1C2229"/>
                      </a:solidFill>
                      <a:prstDash val="solid"/>
                    </a:lnR>
                    <a:lnT w="12700">
                      <a:solidFill>
                        <a:srgbClr val="1C2229"/>
                      </a:solidFill>
                      <a:prstDash val="solid"/>
                    </a:lnT>
                    <a:lnB w="12700">
                      <a:solidFill>
                        <a:srgbClr val="1C222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3200" spc="-50" dirty="0">
                          <a:solidFill>
                            <a:srgbClr val="2D393E"/>
                          </a:solidFill>
                          <a:latin typeface="Calibri"/>
                          <a:cs typeface="Calibri"/>
                        </a:rPr>
                        <a:t>+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1C2229"/>
                      </a:solidFill>
                      <a:prstDash val="solid"/>
                    </a:lnL>
                    <a:lnR w="12700">
                      <a:solidFill>
                        <a:srgbClr val="1C2229"/>
                      </a:solidFill>
                      <a:prstDash val="solid"/>
                    </a:lnR>
                    <a:lnT w="12700">
                      <a:solidFill>
                        <a:srgbClr val="1C2229"/>
                      </a:solidFill>
                      <a:prstDash val="solid"/>
                    </a:lnT>
                    <a:lnB w="12700">
                      <a:solidFill>
                        <a:srgbClr val="1C222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Bef>
                          <a:spcPts val="1010"/>
                        </a:spcBef>
                      </a:pPr>
                      <a:r>
                        <a:rPr sz="14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Авиахимработы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28270" marB="0">
                    <a:lnT w="12700">
                      <a:solidFill>
                        <a:srgbClr val="FFFFFF"/>
                      </a:solidFill>
                      <a:prstDash val="sysDash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6515"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3200" spc="-50" dirty="0">
                          <a:solidFill>
                            <a:srgbClr val="2D393E"/>
                          </a:solidFill>
                          <a:latin typeface="Calibri"/>
                          <a:cs typeface="Calibri"/>
                        </a:rPr>
                        <a:t>+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9050" marB="0">
                    <a:lnR w="12700">
                      <a:solidFill>
                        <a:srgbClr val="1C2229"/>
                      </a:solidFill>
                      <a:prstDash val="solid"/>
                    </a:lnR>
                    <a:lnT w="12700">
                      <a:solidFill>
                        <a:srgbClr val="1C2229"/>
                      </a:solidFill>
                      <a:prstDash val="solid"/>
                    </a:lnT>
                    <a:lnB w="12700">
                      <a:solidFill>
                        <a:srgbClr val="1C222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3200" spc="-50" dirty="0">
                          <a:solidFill>
                            <a:srgbClr val="2D393E"/>
                          </a:solidFill>
                          <a:latin typeface="Calibri"/>
                          <a:cs typeface="Calibri"/>
                        </a:rPr>
                        <a:t>+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1C2229"/>
                      </a:solidFill>
                      <a:prstDash val="solid"/>
                    </a:lnL>
                    <a:lnR w="12700">
                      <a:solidFill>
                        <a:srgbClr val="1C2229"/>
                      </a:solidFill>
                      <a:prstDash val="solid"/>
                    </a:lnR>
                    <a:lnT w="12700">
                      <a:solidFill>
                        <a:srgbClr val="1C2229"/>
                      </a:solidFill>
                      <a:prstDash val="solid"/>
                    </a:lnT>
                    <a:lnB w="12700">
                      <a:solidFill>
                        <a:srgbClr val="1C222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3200" spc="-5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−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1C2229"/>
                      </a:solidFill>
                      <a:prstDash val="solid"/>
                    </a:lnL>
                    <a:lnR w="12700">
                      <a:solidFill>
                        <a:srgbClr val="1C2229"/>
                      </a:solidFill>
                      <a:prstDash val="solid"/>
                    </a:lnR>
                    <a:lnT w="12700">
                      <a:solidFill>
                        <a:srgbClr val="1C2229"/>
                      </a:solidFill>
                      <a:prstDash val="solid"/>
                    </a:lnT>
                    <a:lnB w="12700">
                      <a:solidFill>
                        <a:srgbClr val="1C222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3200" spc="-5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−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1C2229"/>
                      </a:solidFill>
                      <a:prstDash val="solid"/>
                    </a:lnL>
                    <a:lnR w="12700">
                      <a:solidFill>
                        <a:srgbClr val="1C2229"/>
                      </a:solidFill>
                      <a:prstDash val="solid"/>
                    </a:lnR>
                    <a:lnT w="12700">
                      <a:solidFill>
                        <a:srgbClr val="1C2229"/>
                      </a:solidFill>
                      <a:prstDash val="solid"/>
                    </a:lnT>
                    <a:lnB w="12700">
                      <a:solidFill>
                        <a:srgbClr val="1C222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3200" spc="-5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−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1C2229"/>
                      </a:solidFill>
                      <a:prstDash val="solid"/>
                    </a:lnL>
                    <a:lnR w="12700">
                      <a:solidFill>
                        <a:srgbClr val="1C2229"/>
                      </a:solidFill>
                      <a:prstDash val="solid"/>
                    </a:lnR>
                    <a:lnT w="12700">
                      <a:solidFill>
                        <a:srgbClr val="1C2229"/>
                      </a:solidFill>
                      <a:prstDash val="solid"/>
                    </a:lnT>
                    <a:lnB w="12700">
                      <a:solidFill>
                        <a:srgbClr val="1C222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3200" spc="-5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−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1C2229"/>
                      </a:solidFill>
                      <a:prstDash val="solid"/>
                    </a:lnL>
                    <a:lnR w="12700">
                      <a:solidFill>
                        <a:srgbClr val="1C2229"/>
                      </a:solidFill>
                      <a:prstDash val="solid"/>
                    </a:lnR>
                    <a:lnT w="12700">
                      <a:solidFill>
                        <a:srgbClr val="1C2229"/>
                      </a:solidFill>
                      <a:prstDash val="solid"/>
                    </a:lnT>
                    <a:lnB w="12700">
                      <a:solidFill>
                        <a:srgbClr val="1C222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6" name="object 6"/>
          <p:cNvGrpSpPr/>
          <p:nvPr/>
        </p:nvGrpSpPr>
        <p:grpSpPr>
          <a:xfrm>
            <a:off x="2090304" y="1049686"/>
            <a:ext cx="9346565" cy="163195"/>
            <a:chOff x="2090304" y="1049686"/>
            <a:chExt cx="9346565" cy="163195"/>
          </a:xfrm>
        </p:grpSpPr>
        <p:sp>
          <p:nvSpPr>
            <p:cNvPr id="7" name="object 7"/>
            <p:cNvSpPr/>
            <p:nvPr/>
          </p:nvSpPr>
          <p:spPr>
            <a:xfrm>
              <a:off x="2090304" y="1142781"/>
              <a:ext cx="9346565" cy="0"/>
            </a:xfrm>
            <a:custGeom>
              <a:avLst/>
              <a:gdLst/>
              <a:ahLst/>
              <a:cxnLst/>
              <a:rect l="l" t="t" r="r" b="b"/>
              <a:pathLst>
                <a:path w="9346565">
                  <a:moveTo>
                    <a:pt x="0" y="0"/>
                  </a:moveTo>
                  <a:lnTo>
                    <a:pt x="9346322" y="1"/>
                  </a:lnTo>
                </a:path>
              </a:pathLst>
            </a:custGeom>
            <a:ln w="19050">
              <a:solidFill>
                <a:srgbClr val="00B0F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01884" y="1049686"/>
              <a:ext cx="224500" cy="162615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11828325" y="6421628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solidFill>
                  <a:srgbClr val="8B8C8D"/>
                </a:solidFill>
                <a:latin typeface="Calibri"/>
                <a:cs typeface="Calibri"/>
              </a:rPr>
              <a:t>4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77573" y="1012444"/>
            <a:ext cx="1638300" cy="497840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476884" marR="5080" indent="-464184">
              <a:lnSpc>
                <a:spcPts val="1800"/>
              </a:lnSpc>
              <a:spcBef>
                <a:spcPts val="259"/>
              </a:spcBef>
            </a:pPr>
            <a:r>
              <a:rPr sz="1600" spc="-10" dirty="0">
                <a:solidFill>
                  <a:srgbClr val="2D393E"/>
                </a:solidFill>
                <a:latin typeface="Calibri"/>
                <a:cs typeface="Calibri"/>
              </a:rPr>
              <a:t>МЕСТНЫЕ</a:t>
            </a:r>
            <a:r>
              <a:rPr sz="1600" spc="-45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2D393E"/>
                </a:solidFill>
                <a:latin typeface="Calibri"/>
                <a:cs typeface="Calibri"/>
              </a:rPr>
              <a:t>ОРГАНЫ </a:t>
            </a:r>
            <a:r>
              <a:rPr sz="1600" spc="-10" dirty="0">
                <a:solidFill>
                  <a:srgbClr val="2D393E"/>
                </a:solidFill>
                <a:latin typeface="Calibri"/>
                <a:cs typeface="Calibri"/>
              </a:rPr>
              <a:t>ВЛАСТИ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763748" y="1850644"/>
            <a:ext cx="40830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25" dirty="0">
                <a:solidFill>
                  <a:srgbClr val="2D393E"/>
                </a:solidFill>
                <a:latin typeface="Calibri"/>
                <a:cs typeface="Calibri"/>
              </a:rPr>
              <a:t>НПЦ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98121" y="3444748"/>
            <a:ext cx="138112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35" dirty="0">
                <a:solidFill>
                  <a:srgbClr val="2D393E"/>
                </a:solidFill>
                <a:latin typeface="Calibri"/>
                <a:cs typeface="Calibri"/>
              </a:rPr>
              <a:t>ЭКСПЛУАТАНТЫ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391895" y="4919979"/>
            <a:ext cx="1566545" cy="497840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12700" marR="5080" indent="331470">
              <a:lnSpc>
                <a:spcPts val="1800"/>
              </a:lnSpc>
              <a:spcBef>
                <a:spcPts val="259"/>
              </a:spcBef>
            </a:pPr>
            <a:r>
              <a:rPr sz="1600" dirty="0">
                <a:solidFill>
                  <a:srgbClr val="2D393E"/>
                </a:solidFill>
                <a:latin typeface="Calibri"/>
                <a:cs typeface="Calibri"/>
              </a:rPr>
              <a:t>МАЛЫЙ</a:t>
            </a:r>
            <a:r>
              <a:rPr sz="1600" spc="-20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600" spc="-50" dirty="0">
                <a:solidFill>
                  <a:srgbClr val="2D393E"/>
                </a:solidFill>
                <a:latin typeface="Calibri"/>
                <a:cs typeface="Calibri"/>
              </a:rPr>
              <a:t>И </a:t>
            </a:r>
            <a:r>
              <a:rPr sz="1600" dirty="0">
                <a:solidFill>
                  <a:srgbClr val="2D393E"/>
                </a:solidFill>
                <a:latin typeface="Calibri"/>
                <a:cs typeface="Calibri"/>
              </a:rPr>
              <a:t>СРЕДНИЙ</a:t>
            </a:r>
            <a:r>
              <a:rPr sz="1600" spc="-35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D393E"/>
                </a:solidFill>
                <a:latin typeface="Calibri"/>
                <a:cs typeface="Calibri"/>
              </a:rPr>
              <a:t>БИЗНЕС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176248" y="4935220"/>
            <a:ext cx="1569720" cy="497840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12700" marR="5080" indent="13335">
              <a:lnSpc>
                <a:spcPts val="1800"/>
              </a:lnSpc>
              <a:spcBef>
                <a:spcPts val="259"/>
              </a:spcBef>
            </a:pPr>
            <a:r>
              <a:rPr sz="1600" spc="-25" dirty="0">
                <a:solidFill>
                  <a:srgbClr val="2D393E"/>
                </a:solidFill>
                <a:latin typeface="Calibri"/>
                <a:cs typeface="Calibri"/>
              </a:rPr>
              <a:t>РАЗРАБОТЧИКИ</a:t>
            </a:r>
            <a:r>
              <a:rPr sz="1600" spc="15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600" spc="-50" dirty="0">
                <a:solidFill>
                  <a:srgbClr val="2D393E"/>
                </a:solidFill>
                <a:latin typeface="Calibri"/>
                <a:cs typeface="Calibri"/>
              </a:rPr>
              <a:t>И </a:t>
            </a:r>
            <a:r>
              <a:rPr sz="1600" spc="-10" dirty="0">
                <a:solidFill>
                  <a:srgbClr val="2D393E"/>
                </a:solidFill>
                <a:latin typeface="Calibri"/>
                <a:cs typeface="Calibri"/>
              </a:rPr>
              <a:t>ПРОИЗВОДИТЕЛИ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560521" y="5678932"/>
            <a:ext cx="1047115" cy="497840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12700" marR="5080" indent="129539">
              <a:lnSpc>
                <a:spcPts val="1800"/>
              </a:lnSpc>
              <a:spcBef>
                <a:spcPts val="259"/>
              </a:spcBef>
            </a:pPr>
            <a:r>
              <a:rPr sz="1600" spc="-10" dirty="0">
                <a:solidFill>
                  <a:srgbClr val="2D393E"/>
                </a:solidFill>
                <a:latin typeface="Calibri"/>
                <a:cs typeface="Calibri"/>
              </a:rPr>
              <a:t>УЧЕБНЫЕ ЗАВЕДЕНИЯ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810264" y="3450844"/>
            <a:ext cx="885825" cy="497840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109855" marR="5080" indent="-97790">
              <a:lnSpc>
                <a:spcPts val="1800"/>
              </a:lnSpc>
              <a:spcBef>
                <a:spcPts val="259"/>
              </a:spcBef>
            </a:pPr>
            <a:r>
              <a:rPr sz="1600" spc="-10" dirty="0">
                <a:solidFill>
                  <a:srgbClr val="2D393E"/>
                </a:solidFill>
                <a:latin typeface="Calibri"/>
                <a:cs typeface="Calibri"/>
              </a:rPr>
              <a:t>КРУПНЫЙ БИЗНЕС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286700" y="1765300"/>
            <a:ext cx="1275715" cy="497840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109220" marR="5080" indent="-97155">
              <a:lnSpc>
                <a:spcPts val="1800"/>
              </a:lnSpc>
              <a:spcBef>
                <a:spcPts val="259"/>
              </a:spcBef>
            </a:pPr>
            <a:r>
              <a:rPr sz="1600" spc="-10" dirty="0">
                <a:solidFill>
                  <a:srgbClr val="2D393E"/>
                </a:solidFill>
                <a:latin typeface="Calibri"/>
                <a:cs typeface="Calibri"/>
              </a:rPr>
              <a:t>ФИНАНСОВЫЕ ИНСТИТУТЫ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6105692" y="2464134"/>
            <a:ext cx="2066289" cy="1938020"/>
            <a:chOff x="6105692" y="2464134"/>
            <a:chExt cx="2066289" cy="1938020"/>
          </a:xfrm>
        </p:grpSpPr>
        <p:sp>
          <p:nvSpPr>
            <p:cNvPr id="11" name="object 11"/>
            <p:cNvSpPr/>
            <p:nvPr/>
          </p:nvSpPr>
          <p:spPr>
            <a:xfrm>
              <a:off x="6112042" y="2470484"/>
              <a:ext cx="2053589" cy="1925320"/>
            </a:xfrm>
            <a:custGeom>
              <a:avLst/>
              <a:gdLst/>
              <a:ahLst/>
              <a:cxnLst/>
              <a:rect l="l" t="t" r="r" b="b"/>
              <a:pathLst>
                <a:path w="2053590" h="1925320">
                  <a:moveTo>
                    <a:pt x="1026694" y="0"/>
                  </a:moveTo>
                  <a:lnTo>
                    <a:pt x="976950" y="1109"/>
                  </a:lnTo>
                  <a:lnTo>
                    <a:pt x="927817" y="4406"/>
                  </a:lnTo>
                  <a:lnTo>
                    <a:pt x="879348" y="9838"/>
                  </a:lnTo>
                  <a:lnTo>
                    <a:pt x="831598" y="17355"/>
                  </a:lnTo>
                  <a:lnTo>
                    <a:pt x="784621" y="26908"/>
                  </a:lnTo>
                  <a:lnTo>
                    <a:pt x="738470" y="38445"/>
                  </a:lnTo>
                  <a:lnTo>
                    <a:pt x="693198" y="51916"/>
                  </a:lnTo>
                  <a:lnTo>
                    <a:pt x="648861" y="67271"/>
                  </a:lnTo>
                  <a:lnTo>
                    <a:pt x="605510" y="84460"/>
                  </a:lnTo>
                  <a:lnTo>
                    <a:pt x="563201" y="103431"/>
                  </a:lnTo>
                  <a:lnTo>
                    <a:pt x="521987" y="124135"/>
                  </a:lnTo>
                  <a:lnTo>
                    <a:pt x="481922" y="146521"/>
                  </a:lnTo>
                  <a:lnTo>
                    <a:pt x="443060" y="170538"/>
                  </a:lnTo>
                  <a:lnTo>
                    <a:pt x="405454" y="196137"/>
                  </a:lnTo>
                  <a:lnTo>
                    <a:pt x="369158" y="223267"/>
                  </a:lnTo>
                  <a:lnTo>
                    <a:pt x="334226" y="251877"/>
                  </a:lnTo>
                  <a:lnTo>
                    <a:pt x="300712" y="281917"/>
                  </a:lnTo>
                  <a:lnTo>
                    <a:pt x="268669" y="313336"/>
                  </a:lnTo>
                  <a:lnTo>
                    <a:pt x="238152" y="346085"/>
                  </a:lnTo>
                  <a:lnTo>
                    <a:pt x="209213" y="380112"/>
                  </a:lnTo>
                  <a:lnTo>
                    <a:pt x="181908" y="415368"/>
                  </a:lnTo>
                  <a:lnTo>
                    <a:pt x="156289" y="451802"/>
                  </a:lnTo>
                  <a:lnTo>
                    <a:pt x="132411" y="489363"/>
                  </a:lnTo>
                  <a:lnTo>
                    <a:pt x="110327" y="528001"/>
                  </a:lnTo>
                  <a:lnTo>
                    <a:pt x="90091" y="567665"/>
                  </a:lnTo>
                  <a:lnTo>
                    <a:pt x="71756" y="608306"/>
                  </a:lnTo>
                  <a:lnTo>
                    <a:pt x="55378" y="649873"/>
                  </a:lnTo>
                  <a:lnTo>
                    <a:pt x="41008" y="692315"/>
                  </a:lnTo>
                  <a:lnTo>
                    <a:pt x="28702" y="735581"/>
                  </a:lnTo>
                  <a:lnTo>
                    <a:pt x="18512" y="779623"/>
                  </a:lnTo>
                  <a:lnTo>
                    <a:pt x="10494" y="824388"/>
                  </a:lnTo>
                  <a:lnTo>
                    <a:pt x="4699" y="869827"/>
                  </a:lnTo>
                  <a:lnTo>
                    <a:pt x="1183" y="915890"/>
                  </a:lnTo>
                  <a:lnTo>
                    <a:pt x="0" y="962525"/>
                  </a:lnTo>
                  <a:lnTo>
                    <a:pt x="1183" y="1009160"/>
                  </a:lnTo>
                  <a:lnTo>
                    <a:pt x="4699" y="1055223"/>
                  </a:lnTo>
                  <a:lnTo>
                    <a:pt x="10494" y="1100662"/>
                  </a:lnTo>
                  <a:lnTo>
                    <a:pt x="18512" y="1145427"/>
                  </a:lnTo>
                  <a:lnTo>
                    <a:pt x="28702" y="1189469"/>
                  </a:lnTo>
                  <a:lnTo>
                    <a:pt x="41008" y="1232736"/>
                  </a:lnTo>
                  <a:lnTo>
                    <a:pt x="55378" y="1275178"/>
                  </a:lnTo>
                  <a:lnTo>
                    <a:pt x="71756" y="1316744"/>
                  </a:lnTo>
                  <a:lnTo>
                    <a:pt x="90091" y="1357385"/>
                  </a:lnTo>
                  <a:lnTo>
                    <a:pt x="110327" y="1397050"/>
                  </a:lnTo>
                  <a:lnTo>
                    <a:pt x="132411" y="1435688"/>
                  </a:lnTo>
                  <a:lnTo>
                    <a:pt x="156289" y="1473249"/>
                  </a:lnTo>
                  <a:lnTo>
                    <a:pt x="181908" y="1509683"/>
                  </a:lnTo>
                  <a:lnTo>
                    <a:pt x="209213" y="1544938"/>
                  </a:lnTo>
                  <a:lnTo>
                    <a:pt x="238152" y="1578966"/>
                  </a:lnTo>
                  <a:lnTo>
                    <a:pt x="268669" y="1611715"/>
                  </a:lnTo>
                  <a:lnTo>
                    <a:pt x="300712" y="1643134"/>
                  </a:lnTo>
                  <a:lnTo>
                    <a:pt x="334226" y="1673174"/>
                  </a:lnTo>
                  <a:lnTo>
                    <a:pt x="369158" y="1701784"/>
                  </a:lnTo>
                  <a:lnTo>
                    <a:pt x="405454" y="1728914"/>
                  </a:lnTo>
                  <a:lnTo>
                    <a:pt x="443060" y="1754513"/>
                  </a:lnTo>
                  <a:lnTo>
                    <a:pt x="481922" y="1778530"/>
                  </a:lnTo>
                  <a:lnTo>
                    <a:pt x="521987" y="1800916"/>
                  </a:lnTo>
                  <a:lnTo>
                    <a:pt x="563201" y="1821620"/>
                  </a:lnTo>
                  <a:lnTo>
                    <a:pt x="605510" y="1840591"/>
                  </a:lnTo>
                  <a:lnTo>
                    <a:pt x="648861" y="1857780"/>
                  </a:lnTo>
                  <a:lnTo>
                    <a:pt x="693198" y="1873135"/>
                  </a:lnTo>
                  <a:lnTo>
                    <a:pt x="738470" y="1886606"/>
                  </a:lnTo>
                  <a:lnTo>
                    <a:pt x="784621" y="1898143"/>
                  </a:lnTo>
                  <a:lnTo>
                    <a:pt x="831598" y="1907696"/>
                  </a:lnTo>
                  <a:lnTo>
                    <a:pt x="879348" y="1915213"/>
                  </a:lnTo>
                  <a:lnTo>
                    <a:pt x="927817" y="1920645"/>
                  </a:lnTo>
                  <a:lnTo>
                    <a:pt x="976950" y="1923942"/>
                  </a:lnTo>
                  <a:lnTo>
                    <a:pt x="1026694" y="1925052"/>
                  </a:lnTo>
                  <a:lnTo>
                    <a:pt x="1076439" y="1923942"/>
                  </a:lnTo>
                  <a:lnTo>
                    <a:pt x="1125572" y="1920645"/>
                  </a:lnTo>
                  <a:lnTo>
                    <a:pt x="1174040" y="1915213"/>
                  </a:lnTo>
                  <a:lnTo>
                    <a:pt x="1221790" y="1907696"/>
                  </a:lnTo>
                  <a:lnTo>
                    <a:pt x="1268768" y="1898143"/>
                  </a:lnTo>
                  <a:lnTo>
                    <a:pt x="1314919" y="1886606"/>
                  </a:lnTo>
                  <a:lnTo>
                    <a:pt x="1360191" y="1873135"/>
                  </a:lnTo>
                  <a:lnTo>
                    <a:pt x="1404529" y="1857780"/>
                  </a:lnTo>
                  <a:lnTo>
                    <a:pt x="1447879" y="1840591"/>
                  </a:lnTo>
                  <a:lnTo>
                    <a:pt x="1490188" y="1821620"/>
                  </a:lnTo>
                  <a:lnTo>
                    <a:pt x="1531402" y="1800916"/>
                  </a:lnTo>
                  <a:lnTo>
                    <a:pt x="1571467" y="1778530"/>
                  </a:lnTo>
                  <a:lnTo>
                    <a:pt x="1610329" y="1754513"/>
                  </a:lnTo>
                  <a:lnTo>
                    <a:pt x="1647936" y="1728914"/>
                  </a:lnTo>
                  <a:lnTo>
                    <a:pt x="1684232" y="1701784"/>
                  </a:lnTo>
                  <a:lnTo>
                    <a:pt x="1719164" y="1673174"/>
                  </a:lnTo>
                  <a:lnTo>
                    <a:pt x="1752678" y="1643134"/>
                  </a:lnTo>
                  <a:lnTo>
                    <a:pt x="1784720" y="1611715"/>
                  </a:lnTo>
                  <a:lnTo>
                    <a:pt x="1815238" y="1578966"/>
                  </a:lnTo>
                  <a:lnTo>
                    <a:pt x="1844176" y="1544938"/>
                  </a:lnTo>
                  <a:lnTo>
                    <a:pt x="1871482" y="1509683"/>
                  </a:lnTo>
                  <a:lnTo>
                    <a:pt x="1897100" y="1473249"/>
                  </a:lnTo>
                  <a:lnTo>
                    <a:pt x="1920979" y="1435688"/>
                  </a:lnTo>
                  <a:lnTo>
                    <a:pt x="1943063" y="1397050"/>
                  </a:lnTo>
                  <a:lnTo>
                    <a:pt x="1963299" y="1357385"/>
                  </a:lnTo>
                  <a:lnTo>
                    <a:pt x="1981633" y="1316744"/>
                  </a:lnTo>
                  <a:lnTo>
                    <a:pt x="1998012" y="1275178"/>
                  </a:lnTo>
                  <a:lnTo>
                    <a:pt x="2012382" y="1232736"/>
                  </a:lnTo>
                  <a:lnTo>
                    <a:pt x="2024688" y="1189469"/>
                  </a:lnTo>
                  <a:lnTo>
                    <a:pt x="2034877" y="1145427"/>
                  </a:lnTo>
                  <a:lnTo>
                    <a:pt x="2042896" y="1100662"/>
                  </a:lnTo>
                  <a:lnTo>
                    <a:pt x="2048690" y="1055223"/>
                  </a:lnTo>
                  <a:lnTo>
                    <a:pt x="2052206" y="1009160"/>
                  </a:lnTo>
                  <a:lnTo>
                    <a:pt x="2053390" y="962525"/>
                  </a:lnTo>
                  <a:lnTo>
                    <a:pt x="2052206" y="915890"/>
                  </a:lnTo>
                  <a:lnTo>
                    <a:pt x="2048690" y="869827"/>
                  </a:lnTo>
                  <a:lnTo>
                    <a:pt x="2042896" y="824388"/>
                  </a:lnTo>
                  <a:lnTo>
                    <a:pt x="2034877" y="779623"/>
                  </a:lnTo>
                  <a:lnTo>
                    <a:pt x="2024688" y="735581"/>
                  </a:lnTo>
                  <a:lnTo>
                    <a:pt x="2012382" y="692315"/>
                  </a:lnTo>
                  <a:lnTo>
                    <a:pt x="1998012" y="649873"/>
                  </a:lnTo>
                  <a:lnTo>
                    <a:pt x="1981633" y="608306"/>
                  </a:lnTo>
                  <a:lnTo>
                    <a:pt x="1963299" y="567665"/>
                  </a:lnTo>
                  <a:lnTo>
                    <a:pt x="1943063" y="528001"/>
                  </a:lnTo>
                  <a:lnTo>
                    <a:pt x="1920979" y="489363"/>
                  </a:lnTo>
                  <a:lnTo>
                    <a:pt x="1897100" y="451802"/>
                  </a:lnTo>
                  <a:lnTo>
                    <a:pt x="1871482" y="415368"/>
                  </a:lnTo>
                  <a:lnTo>
                    <a:pt x="1844176" y="380112"/>
                  </a:lnTo>
                  <a:lnTo>
                    <a:pt x="1815238" y="346085"/>
                  </a:lnTo>
                  <a:lnTo>
                    <a:pt x="1784720" y="313336"/>
                  </a:lnTo>
                  <a:lnTo>
                    <a:pt x="1752678" y="281917"/>
                  </a:lnTo>
                  <a:lnTo>
                    <a:pt x="1719164" y="251877"/>
                  </a:lnTo>
                  <a:lnTo>
                    <a:pt x="1684232" y="223267"/>
                  </a:lnTo>
                  <a:lnTo>
                    <a:pt x="1647936" y="196137"/>
                  </a:lnTo>
                  <a:lnTo>
                    <a:pt x="1610329" y="170538"/>
                  </a:lnTo>
                  <a:lnTo>
                    <a:pt x="1571467" y="146521"/>
                  </a:lnTo>
                  <a:lnTo>
                    <a:pt x="1531402" y="124135"/>
                  </a:lnTo>
                  <a:lnTo>
                    <a:pt x="1490188" y="103431"/>
                  </a:lnTo>
                  <a:lnTo>
                    <a:pt x="1447879" y="84460"/>
                  </a:lnTo>
                  <a:lnTo>
                    <a:pt x="1404529" y="67271"/>
                  </a:lnTo>
                  <a:lnTo>
                    <a:pt x="1360191" y="51916"/>
                  </a:lnTo>
                  <a:lnTo>
                    <a:pt x="1314919" y="38445"/>
                  </a:lnTo>
                  <a:lnTo>
                    <a:pt x="1268768" y="26908"/>
                  </a:lnTo>
                  <a:lnTo>
                    <a:pt x="1221790" y="17355"/>
                  </a:lnTo>
                  <a:lnTo>
                    <a:pt x="1174040" y="9838"/>
                  </a:lnTo>
                  <a:lnTo>
                    <a:pt x="1125572" y="4406"/>
                  </a:lnTo>
                  <a:lnTo>
                    <a:pt x="1076439" y="1109"/>
                  </a:lnTo>
                  <a:lnTo>
                    <a:pt x="1026694" y="0"/>
                  </a:lnTo>
                  <a:close/>
                </a:path>
              </a:pathLst>
            </a:custGeom>
            <a:solidFill>
              <a:srgbClr val="6262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112042" y="2470484"/>
              <a:ext cx="2053589" cy="1925320"/>
            </a:xfrm>
            <a:custGeom>
              <a:avLst/>
              <a:gdLst/>
              <a:ahLst/>
              <a:cxnLst/>
              <a:rect l="l" t="t" r="r" b="b"/>
              <a:pathLst>
                <a:path w="2053590" h="1925320">
                  <a:moveTo>
                    <a:pt x="0" y="962526"/>
                  </a:moveTo>
                  <a:lnTo>
                    <a:pt x="1183" y="915890"/>
                  </a:lnTo>
                  <a:lnTo>
                    <a:pt x="4699" y="869828"/>
                  </a:lnTo>
                  <a:lnTo>
                    <a:pt x="10494" y="824389"/>
                  </a:lnTo>
                  <a:lnTo>
                    <a:pt x="18512" y="779623"/>
                  </a:lnTo>
                  <a:lnTo>
                    <a:pt x="28702" y="735582"/>
                  </a:lnTo>
                  <a:lnTo>
                    <a:pt x="41008" y="692315"/>
                  </a:lnTo>
                  <a:lnTo>
                    <a:pt x="55377" y="649873"/>
                  </a:lnTo>
                  <a:lnTo>
                    <a:pt x="71756" y="608306"/>
                  </a:lnTo>
                  <a:lnTo>
                    <a:pt x="90091" y="567665"/>
                  </a:lnTo>
                  <a:lnTo>
                    <a:pt x="110327" y="528001"/>
                  </a:lnTo>
                  <a:lnTo>
                    <a:pt x="132411" y="489363"/>
                  </a:lnTo>
                  <a:lnTo>
                    <a:pt x="156289" y="451802"/>
                  </a:lnTo>
                  <a:lnTo>
                    <a:pt x="181908" y="415368"/>
                  </a:lnTo>
                  <a:lnTo>
                    <a:pt x="209213" y="380112"/>
                  </a:lnTo>
                  <a:lnTo>
                    <a:pt x="238151" y="346085"/>
                  </a:lnTo>
                  <a:lnTo>
                    <a:pt x="268669" y="313336"/>
                  </a:lnTo>
                  <a:lnTo>
                    <a:pt x="300712" y="281917"/>
                  </a:lnTo>
                  <a:lnTo>
                    <a:pt x="334226" y="251877"/>
                  </a:lnTo>
                  <a:lnTo>
                    <a:pt x="369158" y="223267"/>
                  </a:lnTo>
                  <a:lnTo>
                    <a:pt x="405454" y="196137"/>
                  </a:lnTo>
                  <a:lnTo>
                    <a:pt x="443060" y="170538"/>
                  </a:lnTo>
                  <a:lnTo>
                    <a:pt x="481922" y="146521"/>
                  </a:lnTo>
                  <a:lnTo>
                    <a:pt x="521987" y="124135"/>
                  </a:lnTo>
                  <a:lnTo>
                    <a:pt x="563201" y="103431"/>
                  </a:lnTo>
                  <a:lnTo>
                    <a:pt x="605510" y="84460"/>
                  </a:lnTo>
                  <a:lnTo>
                    <a:pt x="648860" y="67271"/>
                  </a:lnTo>
                  <a:lnTo>
                    <a:pt x="693198" y="51916"/>
                  </a:lnTo>
                  <a:lnTo>
                    <a:pt x="738470" y="38445"/>
                  </a:lnTo>
                  <a:lnTo>
                    <a:pt x="784621" y="26908"/>
                  </a:lnTo>
                  <a:lnTo>
                    <a:pt x="831599" y="17355"/>
                  </a:lnTo>
                  <a:lnTo>
                    <a:pt x="879348" y="9838"/>
                  </a:lnTo>
                  <a:lnTo>
                    <a:pt x="927817" y="4406"/>
                  </a:lnTo>
                  <a:lnTo>
                    <a:pt x="976950" y="1109"/>
                  </a:lnTo>
                  <a:lnTo>
                    <a:pt x="1026695" y="0"/>
                  </a:lnTo>
                  <a:lnTo>
                    <a:pt x="1076439" y="1109"/>
                  </a:lnTo>
                  <a:lnTo>
                    <a:pt x="1125572" y="4406"/>
                  </a:lnTo>
                  <a:lnTo>
                    <a:pt x="1174041" y="9838"/>
                  </a:lnTo>
                  <a:lnTo>
                    <a:pt x="1221790" y="17355"/>
                  </a:lnTo>
                  <a:lnTo>
                    <a:pt x="1268768" y="26908"/>
                  </a:lnTo>
                  <a:lnTo>
                    <a:pt x="1314919" y="38445"/>
                  </a:lnTo>
                  <a:lnTo>
                    <a:pt x="1360191" y="51916"/>
                  </a:lnTo>
                  <a:lnTo>
                    <a:pt x="1404529" y="67271"/>
                  </a:lnTo>
                  <a:lnTo>
                    <a:pt x="1447879" y="84460"/>
                  </a:lnTo>
                  <a:lnTo>
                    <a:pt x="1490188" y="103431"/>
                  </a:lnTo>
                  <a:lnTo>
                    <a:pt x="1531402" y="124135"/>
                  </a:lnTo>
                  <a:lnTo>
                    <a:pt x="1571467" y="146521"/>
                  </a:lnTo>
                  <a:lnTo>
                    <a:pt x="1610329" y="170538"/>
                  </a:lnTo>
                  <a:lnTo>
                    <a:pt x="1647935" y="196137"/>
                  </a:lnTo>
                  <a:lnTo>
                    <a:pt x="1684231" y="223267"/>
                  </a:lnTo>
                  <a:lnTo>
                    <a:pt x="1719163" y="251877"/>
                  </a:lnTo>
                  <a:lnTo>
                    <a:pt x="1752678" y="281917"/>
                  </a:lnTo>
                  <a:lnTo>
                    <a:pt x="1784720" y="313336"/>
                  </a:lnTo>
                  <a:lnTo>
                    <a:pt x="1815238" y="346085"/>
                  </a:lnTo>
                  <a:lnTo>
                    <a:pt x="1844176" y="380112"/>
                  </a:lnTo>
                  <a:lnTo>
                    <a:pt x="1871481" y="415368"/>
                  </a:lnTo>
                  <a:lnTo>
                    <a:pt x="1897100" y="451802"/>
                  </a:lnTo>
                  <a:lnTo>
                    <a:pt x="1920978" y="489363"/>
                  </a:lnTo>
                  <a:lnTo>
                    <a:pt x="1943062" y="528001"/>
                  </a:lnTo>
                  <a:lnTo>
                    <a:pt x="1963299" y="567665"/>
                  </a:lnTo>
                  <a:lnTo>
                    <a:pt x="1981633" y="608306"/>
                  </a:lnTo>
                  <a:lnTo>
                    <a:pt x="1998012" y="649873"/>
                  </a:lnTo>
                  <a:lnTo>
                    <a:pt x="2012381" y="692315"/>
                  </a:lnTo>
                  <a:lnTo>
                    <a:pt x="2024687" y="735582"/>
                  </a:lnTo>
                  <a:lnTo>
                    <a:pt x="2034877" y="779623"/>
                  </a:lnTo>
                  <a:lnTo>
                    <a:pt x="2042895" y="824389"/>
                  </a:lnTo>
                  <a:lnTo>
                    <a:pt x="2048690" y="869828"/>
                  </a:lnTo>
                  <a:lnTo>
                    <a:pt x="2052206" y="915890"/>
                  </a:lnTo>
                  <a:lnTo>
                    <a:pt x="2053390" y="962526"/>
                  </a:lnTo>
                  <a:lnTo>
                    <a:pt x="2052206" y="1009161"/>
                  </a:lnTo>
                  <a:lnTo>
                    <a:pt x="2048690" y="1055223"/>
                  </a:lnTo>
                  <a:lnTo>
                    <a:pt x="2042895" y="1100662"/>
                  </a:lnTo>
                  <a:lnTo>
                    <a:pt x="2034877" y="1145428"/>
                  </a:lnTo>
                  <a:lnTo>
                    <a:pt x="2024687" y="1189469"/>
                  </a:lnTo>
                  <a:lnTo>
                    <a:pt x="2012381" y="1232736"/>
                  </a:lnTo>
                  <a:lnTo>
                    <a:pt x="1998012" y="1275178"/>
                  </a:lnTo>
                  <a:lnTo>
                    <a:pt x="1981633" y="1316745"/>
                  </a:lnTo>
                  <a:lnTo>
                    <a:pt x="1963299" y="1357385"/>
                  </a:lnTo>
                  <a:lnTo>
                    <a:pt x="1943062" y="1397050"/>
                  </a:lnTo>
                  <a:lnTo>
                    <a:pt x="1920978" y="1435688"/>
                  </a:lnTo>
                  <a:lnTo>
                    <a:pt x="1897100" y="1473249"/>
                  </a:lnTo>
                  <a:lnTo>
                    <a:pt x="1871481" y="1509683"/>
                  </a:lnTo>
                  <a:lnTo>
                    <a:pt x="1844176" y="1544938"/>
                  </a:lnTo>
                  <a:lnTo>
                    <a:pt x="1815238" y="1578966"/>
                  </a:lnTo>
                  <a:lnTo>
                    <a:pt x="1784720" y="1611714"/>
                  </a:lnTo>
                  <a:lnTo>
                    <a:pt x="1752678" y="1643134"/>
                  </a:lnTo>
                  <a:lnTo>
                    <a:pt x="1719163" y="1673174"/>
                  </a:lnTo>
                  <a:lnTo>
                    <a:pt x="1684231" y="1701784"/>
                  </a:lnTo>
                  <a:lnTo>
                    <a:pt x="1647935" y="1728914"/>
                  </a:lnTo>
                  <a:lnTo>
                    <a:pt x="1610329" y="1754512"/>
                  </a:lnTo>
                  <a:lnTo>
                    <a:pt x="1571467" y="1778530"/>
                  </a:lnTo>
                  <a:lnTo>
                    <a:pt x="1531402" y="1800916"/>
                  </a:lnTo>
                  <a:lnTo>
                    <a:pt x="1490188" y="1821620"/>
                  </a:lnTo>
                  <a:lnTo>
                    <a:pt x="1447879" y="1840591"/>
                  </a:lnTo>
                  <a:lnTo>
                    <a:pt x="1404529" y="1857780"/>
                  </a:lnTo>
                  <a:lnTo>
                    <a:pt x="1360191" y="1873135"/>
                  </a:lnTo>
                  <a:lnTo>
                    <a:pt x="1314919" y="1886606"/>
                  </a:lnTo>
                  <a:lnTo>
                    <a:pt x="1268768" y="1898143"/>
                  </a:lnTo>
                  <a:lnTo>
                    <a:pt x="1221790" y="1907696"/>
                  </a:lnTo>
                  <a:lnTo>
                    <a:pt x="1174041" y="1915213"/>
                  </a:lnTo>
                  <a:lnTo>
                    <a:pt x="1125572" y="1920645"/>
                  </a:lnTo>
                  <a:lnTo>
                    <a:pt x="1076439" y="1923942"/>
                  </a:lnTo>
                  <a:lnTo>
                    <a:pt x="1026695" y="1925052"/>
                  </a:lnTo>
                  <a:lnTo>
                    <a:pt x="976950" y="1923942"/>
                  </a:lnTo>
                  <a:lnTo>
                    <a:pt x="927817" y="1920645"/>
                  </a:lnTo>
                  <a:lnTo>
                    <a:pt x="879348" y="1915213"/>
                  </a:lnTo>
                  <a:lnTo>
                    <a:pt x="831599" y="1907696"/>
                  </a:lnTo>
                  <a:lnTo>
                    <a:pt x="784621" y="1898143"/>
                  </a:lnTo>
                  <a:lnTo>
                    <a:pt x="738470" y="1886606"/>
                  </a:lnTo>
                  <a:lnTo>
                    <a:pt x="693198" y="1873135"/>
                  </a:lnTo>
                  <a:lnTo>
                    <a:pt x="648860" y="1857780"/>
                  </a:lnTo>
                  <a:lnTo>
                    <a:pt x="605510" y="1840591"/>
                  </a:lnTo>
                  <a:lnTo>
                    <a:pt x="563201" y="1821620"/>
                  </a:lnTo>
                  <a:lnTo>
                    <a:pt x="521987" y="1800916"/>
                  </a:lnTo>
                  <a:lnTo>
                    <a:pt x="481922" y="1778530"/>
                  </a:lnTo>
                  <a:lnTo>
                    <a:pt x="443060" y="1754512"/>
                  </a:lnTo>
                  <a:lnTo>
                    <a:pt x="405454" y="1728914"/>
                  </a:lnTo>
                  <a:lnTo>
                    <a:pt x="369158" y="1701784"/>
                  </a:lnTo>
                  <a:lnTo>
                    <a:pt x="334226" y="1673174"/>
                  </a:lnTo>
                  <a:lnTo>
                    <a:pt x="300712" y="1643134"/>
                  </a:lnTo>
                  <a:lnTo>
                    <a:pt x="268669" y="1611714"/>
                  </a:lnTo>
                  <a:lnTo>
                    <a:pt x="238151" y="1578966"/>
                  </a:lnTo>
                  <a:lnTo>
                    <a:pt x="209213" y="1544938"/>
                  </a:lnTo>
                  <a:lnTo>
                    <a:pt x="181908" y="1509683"/>
                  </a:lnTo>
                  <a:lnTo>
                    <a:pt x="156289" y="1473249"/>
                  </a:lnTo>
                  <a:lnTo>
                    <a:pt x="132411" y="1435688"/>
                  </a:lnTo>
                  <a:lnTo>
                    <a:pt x="110327" y="1397050"/>
                  </a:lnTo>
                  <a:lnTo>
                    <a:pt x="90091" y="1357385"/>
                  </a:lnTo>
                  <a:lnTo>
                    <a:pt x="71756" y="1316745"/>
                  </a:lnTo>
                  <a:lnTo>
                    <a:pt x="55377" y="1275178"/>
                  </a:lnTo>
                  <a:lnTo>
                    <a:pt x="41008" y="1232736"/>
                  </a:lnTo>
                  <a:lnTo>
                    <a:pt x="28702" y="1189469"/>
                  </a:lnTo>
                  <a:lnTo>
                    <a:pt x="18512" y="1145428"/>
                  </a:lnTo>
                  <a:lnTo>
                    <a:pt x="10494" y="1100662"/>
                  </a:lnTo>
                  <a:lnTo>
                    <a:pt x="4699" y="1055223"/>
                  </a:lnTo>
                  <a:lnTo>
                    <a:pt x="1183" y="1009161"/>
                  </a:lnTo>
                  <a:lnTo>
                    <a:pt x="0" y="962526"/>
                  </a:lnTo>
                  <a:close/>
                </a:path>
              </a:pathLst>
            </a:custGeom>
            <a:ln w="12700">
              <a:solidFill>
                <a:srgbClr val="02518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6613274" y="3212084"/>
            <a:ext cx="10502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РЕГИОН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482" y="0"/>
            <a:ext cx="2600325" cy="6858000"/>
          </a:xfrm>
          <a:custGeom>
            <a:avLst/>
            <a:gdLst/>
            <a:ahLst/>
            <a:cxnLst/>
            <a:rect l="l" t="t" r="r" b="b"/>
            <a:pathLst>
              <a:path w="2600325" h="6858000">
                <a:moveTo>
                  <a:pt x="2600068" y="0"/>
                </a:moveTo>
                <a:lnTo>
                  <a:pt x="0" y="0"/>
                </a:lnTo>
                <a:lnTo>
                  <a:pt x="0" y="6858000"/>
                </a:lnTo>
                <a:lnTo>
                  <a:pt x="2600068" y="6858000"/>
                </a:lnTo>
                <a:lnTo>
                  <a:pt x="2600068" y="0"/>
                </a:lnTo>
                <a:close/>
              </a:path>
            </a:pathLst>
          </a:custGeom>
          <a:solidFill>
            <a:srgbClr val="6262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6545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ОСНОВНЫЕ</a:t>
            </a:r>
            <a:r>
              <a:rPr spc="215" dirty="0"/>
              <a:t> </a:t>
            </a:r>
            <a:r>
              <a:rPr spc="-65" dirty="0"/>
              <a:t>УЧАСТ</a:t>
            </a:r>
            <a:r>
              <a:rPr spc="-100" dirty="0"/>
              <a:t> </a:t>
            </a:r>
            <a:r>
              <a:rPr spc="-50" dirty="0">
                <a:solidFill>
                  <a:srgbClr val="2D393E"/>
                </a:solidFill>
              </a:rPr>
              <a:t>НИКИ</a:t>
            </a:r>
            <a:r>
              <a:rPr spc="-100" dirty="0">
                <a:solidFill>
                  <a:srgbClr val="2D393E"/>
                </a:solidFill>
              </a:rPr>
              <a:t> </a:t>
            </a:r>
            <a:r>
              <a:rPr spc="-75" dirty="0">
                <a:solidFill>
                  <a:srgbClr val="2D393E"/>
                </a:solidFill>
              </a:rPr>
              <a:t>РАЗВИТИЯ</a:t>
            </a:r>
            <a:r>
              <a:rPr spc="-105" dirty="0">
                <a:solidFill>
                  <a:srgbClr val="2D393E"/>
                </a:solidFill>
              </a:rPr>
              <a:t> </a:t>
            </a:r>
            <a:r>
              <a:rPr spc="-70" dirty="0">
                <a:solidFill>
                  <a:srgbClr val="2D393E"/>
                </a:solidFill>
              </a:rPr>
              <a:t>РЕГИОНАЛЬНОГО</a:t>
            </a:r>
            <a:r>
              <a:rPr spc="-105" dirty="0">
                <a:solidFill>
                  <a:srgbClr val="2D393E"/>
                </a:solidFill>
              </a:rPr>
              <a:t> </a:t>
            </a:r>
            <a:r>
              <a:rPr spc="-55" dirty="0">
                <a:solidFill>
                  <a:srgbClr val="2D393E"/>
                </a:solidFill>
              </a:rPr>
              <a:t>РЫНКА</a:t>
            </a:r>
            <a:r>
              <a:rPr spc="-105" dirty="0">
                <a:solidFill>
                  <a:srgbClr val="2D393E"/>
                </a:solidFill>
              </a:rPr>
              <a:t> </a:t>
            </a:r>
            <a:r>
              <a:rPr dirty="0">
                <a:solidFill>
                  <a:srgbClr val="2D393E"/>
                </a:solidFill>
              </a:rPr>
              <a:t>БЛА</a:t>
            </a:r>
            <a:r>
              <a:rPr spc="290" dirty="0">
                <a:solidFill>
                  <a:srgbClr val="2D393E"/>
                </a:solidFill>
              </a:rPr>
              <a:t> </a:t>
            </a:r>
            <a:r>
              <a:rPr spc="-45" dirty="0">
                <a:solidFill>
                  <a:srgbClr val="2D393E"/>
                </a:solidFill>
              </a:rPr>
              <a:t>(ИХ</a:t>
            </a:r>
            <a:r>
              <a:rPr spc="-105" dirty="0">
                <a:solidFill>
                  <a:srgbClr val="2D393E"/>
                </a:solidFill>
              </a:rPr>
              <a:t> </a:t>
            </a:r>
            <a:r>
              <a:rPr spc="-10" dirty="0">
                <a:solidFill>
                  <a:srgbClr val="2D393E"/>
                </a:solidFill>
              </a:rPr>
              <a:t>ФУНКЦИИ)</a:t>
            </a:r>
          </a:p>
        </p:txBody>
      </p:sp>
      <p:grpSp>
        <p:nvGrpSpPr>
          <p:cNvPr id="16" name="object 16"/>
          <p:cNvGrpSpPr/>
          <p:nvPr/>
        </p:nvGrpSpPr>
        <p:grpSpPr>
          <a:xfrm>
            <a:off x="1491916" y="520374"/>
            <a:ext cx="8759190" cy="6035040"/>
            <a:chOff x="1491916" y="520374"/>
            <a:chExt cx="8759190" cy="6035040"/>
          </a:xfrm>
        </p:grpSpPr>
        <p:sp>
          <p:nvSpPr>
            <p:cNvPr id="17" name="object 17"/>
            <p:cNvSpPr/>
            <p:nvPr/>
          </p:nvSpPr>
          <p:spPr>
            <a:xfrm>
              <a:off x="1491916" y="713488"/>
              <a:ext cx="8759190" cy="0"/>
            </a:xfrm>
            <a:custGeom>
              <a:avLst/>
              <a:gdLst/>
              <a:ahLst/>
              <a:cxnLst/>
              <a:rect l="l" t="t" r="r" b="b"/>
              <a:pathLst>
                <a:path w="8759190">
                  <a:moveTo>
                    <a:pt x="0" y="0"/>
                  </a:moveTo>
                  <a:lnTo>
                    <a:pt x="8758989" y="1"/>
                  </a:lnTo>
                </a:path>
              </a:pathLst>
            </a:custGeom>
            <a:ln w="12700">
              <a:solidFill>
                <a:srgbClr val="00B0F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386520" y="520382"/>
              <a:ext cx="6477635" cy="5109845"/>
            </a:xfrm>
            <a:custGeom>
              <a:avLst/>
              <a:gdLst/>
              <a:ahLst/>
              <a:cxnLst/>
              <a:rect l="l" t="t" r="r" b="b"/>
              <a:pathLst>
                <a:path w="6477634" h="5109845">
                  <a:moveTo>
                    <a:pt x="395681" y="192874"/>
                  </a:moveTo>
                  <a:lnTo>
                    <a:pt x="390448" y="148653"/>
                  </a:lnTo>
                  <a:lnTo>
                    <a:pt x="375564" y="108051"/>
                  </a:lnTo>
                  <a:lnTo>
                    <a:pt x="352209" y="72237"/>
                  </a:lnTo>
                  <a:lnTo>
                    <a:pt x="321576" y="42367"/>
                  </a:lnTo>
                  <a:lnTo>
                    <a:pt x="284848" y="19608"/>
                  </a:lnTo>
                  <a:lnTo>
                    <a:pt x="243205" y="5092"/>
                  </a:lnTo>
                  <a:lnTo>
                    <a:pt x="197840" y="0"/>
                  </a:lnTo>
                  <a:lnTo>
                    <a:pt x="152476" y="5092"/>
                  </a:lnTo>
                  <a:lnTo>
                    <a:pt x="110832" y="19608"/>
                  </a:lnTo>
                  <a:lnTo>
                    <a:pt x="74104" y="42367"/>
                  </a:lnTo>
                  <a:lnTo>
                    <a:pt x="43459" y="72237"/>
                  </a:lnTo>
                  <a:lnTo>
                    <a:pt x="20116" y="108051"/>
                  </a:lnTo>
                  <a:lnTo>
                    <a:pt x="5232" y="148653"/>
                  </a:lnTo>
                  <a:lnTo>
                    <a:pt x="0" y="192874"/>
                  </a:lnTo>
                  <a:lnTo>
                    <a:pt x="5232" y="237109"/>
                  </a:lnTo>
                  <a:lnTo>
                    <a:pt x="20116" y="277710"/>
                  </a:lnTo>
                  <a:lnTo>
                    <a:pt x="43459" y="313512"/>
                  </a:lnTo>
                  <a:lnTo>
                    <a:pt x="74104" y="343382"/>
                  </a:lnTo>
                  <a:lnTo>
                    <a:pt x="110832" y="366153"/>
                  </a:lnTo>
                  <a:lnTo>
                    <a:pt x="152476" y="380669"/>
                  </a:lnTo>
                  <a:lnTo>
                    <a:pt x="197840" y="385762"/>
                  </a:lnTo>
                  <a:lnTo>
                    <a:pt x="243205" y="380669"/>
                  </a:lnTo>
                  <a:lnTo>
                    <a:pt x="284848" y="366153"/>
                  </a:lnTo>
                  <a:lnTo>
                    <a:pt x="321576" y="343382"/>
                  </a:lnTo>
                  <a:lnTo>
                    <a:pt x="352209" y="313512"/>
                  </a:lnTo>
                  <a:lnTo>
                    <a:pt x="375564" y="277710"/>
                  </a:lnTo>
                  <a:lnTo>
                    <a:pt x="390448" y="237109"/>
                  </a:lnTo>
                  <a:lnTo>
                    <a:pt x="395681" y="192874"/>
                  </a:lnTo>
                  <a:close/>
                </a:path>
                <a:path w="6477634" h="5109845">
                  <a:moveTo>
                    <a:pt x="3661346" y="3170250"/>
                  </a:moveTo>
                  <a:lnTo>
                    <a:pt x="3635946" y="3157550"/>
                  </a:lnTo>
                  <a:lnTo>
                    <a:pt x="3585146" y="3132150"/>
                  </a:lnTo>
                  <a:lnTo>
                    <a:pt x="3585146" y="3157550"/>
                  </a:lnTo>
                  <a:lnTo>
                    <a:pt x="2633713" y="3157550"/>
                  </a:lnTo>
                  <a:lnTo>
                    <a:pt x="2633713" y="3182950"/>
                  </a:lnTo>
                  <a:lnTo>
                    <a:pt x="3585146" y="3182950"/>
                  </a:lnTo>
                  <a:lnTo>
                    <a:pt x="3585146" y="3208350"/>
                  </a:lnTo>
                  <a:lnTo>
                    <a:pt x="3635946" y="3182950"/>
                  </a:lnTo>
                  <a:lnTo>
                    <a:pt x="3661346" y="3170250"/>
                  </a:lnTo>
                  <a:close/>
                </a:path>
                <a:path w="6477634" h="5109845">
                  <a:moveTo>
                    <a:pt x="3725519" y="2367203"/>
                  </a:moveTo>
                  <a:lnTo>
                    <a:pt x="3711448" y="2343162"/>
                  </a:lnTo>
                  <a:lnTo>
                    <a:pt x="3682479" y="2293670"/>
                  </a:lnTo>
                  <a:lnTo>
                    <a:pt x="3668611" y="2314956"/>
                  </a:lnTo>
                  <a:lnTo>
                    <a:pt x="3092526" y="1939467"/>
                  </a:lnTo>
                  <a:lnTo>
                    <a:pt x="3078657" y="1960753"/>
                  </a:lnTo>
                  <a:lnTo>
                    <a:pt x="3654742" y="2336228"/>
                  </a:lnTo>
                  <a:lnTo>
                    <a:pt x="3640874" y="2357513"/>
                  </a:lnTo>
                  <a:lnTo>
                    <a:pt x="3725519" y="2367203"/>
                  </a:lnTo>
                  <a:close/>
                </a:path>
                <a:path w="6477634" h="5109845">
                  <a:moveTo>
                    <a:pt x="4030319" y="3875163"/>
                  </a:moveTo>
                  <a:lnTo>
                    <a:pt x="3945280" y="3880332"/>
                  </a:lnTo>
                  <a:lnTo>
                    <a:pt x="3957993" y="3902316"/>
                  </a:lnTo>
                  <a:lnTo>
                    <a:pt x="3253930" y="4309567"/>
                  </a:lnTo>
                  <a:lnTo>
                    <a:pt x="3266656" y="4331563"/>
                  </a:lnTo>
                  <a:lnTo>
                    <a:pt x="3970718" y="3924312"/>
                  </a:lnTo>
                  <a:lnTo>
                    <a:pt x="3983431" y="3946296"/>
                  </a:lnTo>
                  <a:lnTo>
                    <a:pt x="4016603" y="3895966"/>
                  </a:lnTo>
                  <a:lnTo>
                    <a:pt x="4030319" y="3875163"/>
                  </a:lnTo>
                  <a:close/>
                </a:path>
                <a:path w="6477634" h="5109845">
                  <a:moveTo>
                    <a:pt x="4742180" y="4317022"/>
                  </a:moveTo>
                  <a:lnTo>
                    <a:pt x="4735830" y="4304322"/>
                  </a:lnTo>
                  <a:lnTo>
                    <a:pt x="4704080" y="4240822"/>
                  </a:lnTo>
                  <a:lnTo>
                    <a:pt x="4665980" y="4317022"/>
                  </a:lnTo>
                  <a:lnTo>
                    <a:pt x="4691380" y="4317022"/>
                  </a:lnTo>
                  <a:lnTo>
                    <a:pt x="4691380" y="5109464"/>
                  </a:lnTo>
                  <a:lnTo>
                    <a:pt x="4716780" y="5109464"/>
                  </a:lnTo>
                  <a:lnTo>
                    <a:pt x="4716780" y="4317022"/>
                  </a:lnTo>
                  <a:lnTo>
                    <a:pt x="4742180" y="4317022"/>
                  </a:lnTo>
                  <a:close/>
                </a:path>
                <a:path w="6477634" h="5109845">
                  <a:moveTo>
                    <a:pt x="4742180" y="1729524"/>
                  </a:moveTo>
                  <a:lnTo>
                    <a:pt x="4716780" y="1729524"/>
                  </a:lnTo>
                  <a:lnTo>
                    <a:pt x="4716780" y="1196124"/>
                  </a:lnTo>
                  <a:lnTo>
                    <a:pt x="4691380" y="1196124"/>
                  </a:lnTo>
                  <a:lnTo>
                    <a:pt x="4691380" y="1729524"/>
                  </a:lnTo>
                  <a:lnTo>
                    <a:pt x="4665980" y="1729524"/>
                  </a:lnTo>
                  <a:lnTo>
                    <a:pt x="4704080" y="1805724"/>
                  </a:lnTo>
                  <a:lnTo>
                    <a:pt x="4735830" y="1742224"/>
                  </a:lnTo>
                  <a:lnTo>
                    <a:pt x="4742180" y="1729524"/>
                  </a:lnTo>
                  <a:close/>
                </a:path>
                <a:path w="6477634" h="5109845">
                  <a:moveTo>
                    <a:pt x="6235331" y="4489666"/>
                  </a:moveTo>
                  <a:lnTo>
                    <a:pt x="5551475" y="4014597"/>
                  </a:lnTo>
                  <a:lnTo>
                    <a:pt x="5556516" y="4007358"/>
                  </a:lnTo>
                  <a:lnTo>
                    <a:pt x="5565978" y="3993743"/>
                  </a:lnTo>
                  <a:lnTo>
                    <a:pt x="5481650" y="3981551"/>
                  </a:lnTo>
                  <a:lnTo>
                    <a:pt x="5522493" y="4056316"/>
                  </a:lnTo>
                  <a:lnTo>
                    <a:pt x="5536984" y="4035463"/>
                  </a:lnTo>
                  <a:lnTo>
                    <a:pt x="6220841" y="4510519"/>
                  </a:lnTo>
                  <a:lnTo>
                    <a:pt x="6235331" y="4489666"/>
                  </a:lnTo>
                  <a:close/>
                </a:path>
                <a:path w="6477634" h="5109845">
                  <a:moveTo>
                    <a:pt x="6470599" y="3085833"/>
                  </a:moveTo>
                  <a:lnTo>
                    <a:pt x="6088189" y="3085833"/>
                  </a:lnTo>
                  <a:lnTo>
                    <a:pt x="6088189" y="3060433"/>
                  </a:lnTo>
                  <a:lnTo>
                    <a:pt x="6011989" y="3098533"/>
                  </a:lnTo>
                  <a:lnTo>
                    <a:pt x="6088189" y="3136633"/>
                  </a:lnTo>
                  <a:lnTo>
                    <a:pt x="6088189" y="3111233"/>
                  </a:lnTo>
                  <a:lnTo>
                    <a:pt x="6470599" y="3111233"/>
                  </a:lnTo>
                  <a:lnTo>
                    <a:pt x="6470599" y="3085833"/>
                  </a:lnTo>
                  <a:close/>
                </a:path>
                <a:path w="6477634" h="5109845">
                  <a:moveTo>
                    <a:pt x="6477165" y="1960981"/>
                  </a:moveTo>
                  <a:lnTo>
                    <a:pt x="6464046" y="1939226"/>
                  </a:lnTo>
                  <a:lnTo>
                    <a:pt x="5837606" y="2316975"/>
                  </a:lnTo>
                  <a:lnTo>
                    <a:pt x="5824486" y="2295220"/>
                  </a:lnTo>
                  <a:lnTo>
                    <a:pt x="5778906" y="2367203"/>
                  </a:lnTo>
                  <a:lnTo>
                    <a:pt x="5863831" y="2360485"/>
                  </a:lnTo>
                  <a:lnTo>
                    <a:pt x="5854674" y="2345283"/>
                  </a:lnTo>
                  <a:lnTo>
                    <a:pt x="5850725" y="2338730"/>
                  </a:lnTo>
                  <a:lnTo>
                    <a:pt x="6477165" y="1960981"/>
                  </a:lnTo>
                  <a:close/>
                </a:path>
              </a:pathLst>
            </a:custGeom>
            <a:solidFill>
              <a:srgbClr val="00B0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909608" y="1085850"/>
              <a:ext cx="278765" cy="5463540"/>
            </a:xfrm>
            <a:custGeom>
              <a:avLst/>
              <a:gdLst/>
              <a:ahLst/>
              <a:cxnLst/>
              <a:rect l="l" t="t" r="r" b="b"/>
              <a:pathLst>
                <a:path w="278764" h="5463540">
                  <a:moveTo>
                    <a:pt x="278256" y="5463151"/>
                  </a:moveTo>
                  <a:lnTo>
                    <a:pt x="224099" y="5461328"/>
                  </a:lnTo>
                  <a:lnTo>
                    <a:pt x="179875" y="5456359"/>
                  </a:lnTo>
                  <a:lnTo>
                    <a:pt x="150058" y="5448989"/>
                  </a:lnTo>
                  <a:lnTo>
                    <a:pt x="139125" y="5439964"/>
                  </a:lnTo>
                  <a:lnTo>
                    <a:pt x="139131" y="2783333"/>
                  </a:lnTo>
                  <a:lnTo>
                    <a:pt x="128197" y="2774307"/>
                  </a:lnTo>
                  <a:lnTo>
                    <a:pt x="98380" y="2766937"/>
                  </a:lnTo>
                  <a:lnTo>
                    <a:pt x="54156" y="2761968"/>
                  </a:lnTo>
                  <a:lnTo>
                    <a:pt x="0" y="2760146"/>
                  </a:lnTo>
                  <a:lnTo>
                    <a:pt x="54156" y="2758323"/>
                  </a:lnTo>
                  <a:lnTo>
                    <a:pt x="98380" y="2753354"/>
                  </a:lnTo>
                  <a:lnTo>
                    <a:pt x="128197" y="2745984"/>
                  </a:lnTo>
                  <a:lnTo>
                    <a:pt x="139131" y="2736959"/>
                  </a:lnTo>
                  <a:lnTo>
                    <a:pt x="139131" y="23187"/>
                  </a:lnTo>
                  <a:lnTo>
                    <a:pt x="150064" y="14161"/>
                  </a:lnTo>
                  <a:lnTo>
                    <a:pt x="179881" y="6791"/>
                  </a:lnTo>
                  <a:lnTo>
                    <a:pt x="224105" y="1822"/>
                  </a:lnTo>
                  <a:lnTo>
                    <a:pt x="278262" y="0"/>
                  </a:lnTo>
                </a:path>
              </a:pathLst>
            </a:custGeom>
            <a:ln w="12700">
              <a:solidFill>
                <a:srgbClr val="00B0F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11828325" y="6421628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solidFill>
                  <a:srgbClr val="8B8C8D"/>
                </a:solidFill>
                <a:latin typeface="Calibri"/>
                <a:cs typeface="Calibri"/>
              </a:rPr>
              <a:t>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982" y="2241296"/>
            <a:ext cx="1480820" cy="7480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145">
              <a:lnSpc>
                <a:spcPct val="100000"/>
              </a:lnSpc>
              <a:spcBef>
                <a:spcPts val="100"/>
              </a:spcBef>
            </a:pPr>
            <a:r>
              <a:rPr sz="1500" spc="-10" dirty="0">
                <a:solidFill>
                  <a:srgbClr val="FFFFFF"/>
                </a:solidFill>
                <a:latin typeface="Calibri"/>
                <a:cs typeface="Calibri"/>
              </a:rPr>
              <a:t>КООРДИНАЦИЯ</a:t>
            </a:r>
            <a:endParaRPr sz="1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4"/>
              </a:spcBef>
            </a:pPr>
            <a:endParaRPr sz="15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500" spc="-10" dirty="0">
                <a:solidFill>
                  <a:srgbClr val="FFFFFF"/>
                </a:solidFill>
                <a:latin typeface="Calibri"/>
                <a:cs typeface="Calibri"/>
              </a:rPr>
              <a:t>СИНХРОНИЗАЦИЯ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05269" y="3250184"/>
            <a:ext cx="108267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10" dirty="0">
                <a:solidFill>
                  <a:srgbClr val="FFFFFF"/>
                </a:solidFill>
                <a:latin typeface="Calibri"/>
                <a:cs typeface="Calibri"/>
              </a:rPr>
              <a:t>ИНТЕГРАЦИЯ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6214" y="3786632"/>
            <a:ext cx="200215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10" dirty="0">
                <a:solidFill>
                  <a:srgbClr val="FFFFFF"/>
                </a:solidFill>
                <a:latin typeface="Calibri"/>
                <a:cs typeface="Calibri"/>
              </a:rPr>
              <a:t>ДЕКОМПОЗИЦИЯ</a:t>
            </a:r>
            <a:r>
              <a:rPr sz="15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Calibri"/>
                <a:cs typeface="Calibri"/>
              </a:rPr>
              <a:t>ЗАДАЧ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86214" y="4332223"/>
            <a:ext cx="218503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ОЦЕНКА</a:t>
            </a:r>
            <a:r>
              <a:rPr sz="15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Calibri"/>
                <a:cs typeface="Calibri"/>
              </a:rPr>
              <a:t>ЭФФЕКТИВНОСТИ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00501" y="4886959"/>
            <a:ext cx="128143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10" dirty="0">
                <a:solidFill>
                  <a:srgbClr val="FFFFFF"/>
                </a:solidFill>
                <a:latin typeface="Calibri"/>
                <a:cs typeface="Calibri"/>
              </a:rPr>
              <a:t>МЕТОДОЛОГИЯ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1447" y="1710944"/>
            <a:ext cx="213804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10" dirty="0">
                <a:solidFill>
                  <a:srgbClr val="FFFFFF"/>
                </a:solidFill>
                <a:latin typeface="Calibri"/>
                <a:cs typeface="Calibri"/>
              </a:rPr>
              <a:t>ФОРМИРОВАНИЕ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Calibri"/>
                <a:cs typeface="Calibri"/>
              </a:rPr>
              <a:t>СПРОСА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81446" y="5399023"/>
            <a:ext cx="251650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25" dirty="0">
                <a:solidFill>
                  <a:srgbClr val="FFFFFF"/>
                </a:solidFill>
                <a:latin typeface="Calibri"/>
                <a:cs typeface="Calibri"/>
              </a:rPr>
              <a:t>СТРАТЕГИЧЕСКОЕ</a:t>
            </a:r>
            <a:r>
              <a:rPr sz="15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Calibri"/>
                <a:cs typeface="Calibri"/>
              </a:rPr>
              <a:t>УПРАВЛЕНИЕ</a:t>
            </a:r>
            <a:endParaRPr sz="1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8944" y="159511"/>
            <a:ext cx="863854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60" dirty="0">
                <a:solidFill>
                  <a:srgbClr val="FFFFFF"/>
                </a:solidFill>
                <a:latin typeface="Calibri"/>
                <a:cs typeface="Calibri"/>
              </a:rPr>
              <a:t>ФОРМИРОВАНИЕ</a:t>
            </a:r>
            <a:r>
              <a:rPr sz="2100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-70" dirty="0">
                <a:solidFill>
                  <a:srgbClr val="FFFFFF"/>
                </a:solidFill>
                <a:latin typeface="Calibri"/>
                <a:cs typeface="Calibri"/>
              </a:rPr>
              <a:t>ИНТЕГРАЦИОННЫХ</a:t>
            </a:r>
            <a:r>
              <a:rPr sz="2100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-40" dirty="0">
                <a:solidFill>
                  <a:srgbClr val="FFFFFF"/>
                </a:solidFill>
                <a:latin typeface="Calibri"/>
                <a:cs typeface="Calibri"/>
              </a:rPr>
              <a:t>ВЗАИМОСВЯЗЕЙ</a:t>
            </a:r>
            <a:r>
              <a:rPr sz="2100" spc="3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-65" dirty="0">
                <a:solidFill>
                  <a:srgbClr val="FFFFFF"/>
                </a:solidFill>
                <a:latin typeface="Calibri"/>
                <a:cs typeface="Calibri"/>
              </a:rPr>
              <a:t>ИМЕЮЩИХСЯ</a:t>
            </a:r>
            <a:r>
              <a:rPr sz="2100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ЗАДЕЛОВ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4459" y="1084579"/>
            <a:ext cx="12426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2D393E"/>
                </a:solidFill>
                <a:latin typeface="Calibri"/>
                <a:cs typeface="Calibri"/>
              </a:rPr>
              <a:t>ПОТЕНЦИАЛ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684006" y="1139444"/>
            <a:ext cx="17684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2D393E"/>
                </a:solidFill>
                <a:latin typeface="Calibri"/>
                <a:cs typeface="Calibri"/>
              </a:rPr>
              <a:t>СПЕЦИАЛИЗАЦИЯ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496240" y="3627995"/>
            <a:ext cx="1960245" cy="1683385"/>
          </a:xfrm>
          <a:custGeom>
            <a:avLst/>
            <a:gdLst/>
            <a:ahLst/>
            <a:cxnLst/>
            <a:rect l="l" t="t" r="r" b="b"/>
            <a:pathLst>
              <a:path w="1960245" h="1683385">
                <a:moveTo>
                  <a:pt x="0" y="841519"/>
                </a:moveTo>
                <a:lnTo>
                  <a:pt x="420758" y="0"/>
                </a:lnTo>
                <a:lnTo>
                  <a:pt x="1539259" y="0"/>
                </a:lnTo>
                <a:lnTo>
                  <a:pt x="1960018" y="841519"/>
                </a:lnTo>
                <a:lnTo>
                  <a:pt x="1539259" y="1683037"/>
                </a:lnTo>
                <a:lnTo>
                  <a:pt x="420758" y="1683037"/>
                </a:lnTo>
                <a:lnTo>
                  <a:pt x="0" y="841519"/>
                </a:lnTo>
                <a:close/>
              </a:path>
            </a:pathLst>
          </a:custGeom>
          <a:ln w="12700">
            <a:solidFill>
              <a:srgbClr val="00B0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128683" y="4197603"/>
            <a:ext cx="69532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25" dirty="0">
                <a:solidFill>
                  <a:srgbClr val="00B0F0"/>
                </a:solidFill>
                <a:latin typeface="Calibri"/>
                <a:cs typeface="Calibri"/>
              </a:rPr>
              <a:t>НПЦ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803193" y="2691259"/>
            <a:ext cx="5340350" cy="1887220"/>
            <a:chOff x="803193" y="2691259"/>
            <a:chExt cx="5340350" cy="1887220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43007" y="4380647"/>
              <a:ext cx="228633" cy="197238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809543" y="2697609"/>
              <a:ext cx="1960245" cy="1683385"/>
            </a:xfrm>
            <a:custGeom>
              <a:avLst/>
              <a:gdLst/>
              <a:ahLst/>
              <a:cxnLst/>
              <a:rect l="l" t="t" r="r" b="b"/>
              <a:pathLst>
                <a:path w="1960245" h="1683385">
                  <a:moveTo>
                    <a:pt x="1539258" y="0"/>
                  </a:moveTo>
                  <a:lnTo>
                    <a:pt x="420758" y="0"/>
                  </a:lnTo>
                  <a:lnTo>
                    <a:pt x="0" y="841519"/>
                  </a:lnTo>
                  <a:lnTo>
                    <a:pt x="420758" y="1683037"/>
                  </a:lnTo>
                  <a:lnTo>
                    <a:pt x="1539258" y="1683037"/>
                  </a:lnTo>
                  <a:lnTo>
                    <a:pt x="1960017" y="841519"/>
                  </a:lnTo>
                  <a:lnTo>
                    <a:pt x="1539258" y="0"/>
                  </a:lnTo>
                  <a:close/>
                </a:path>
              </a:pathLst>
            </a:custGeom>
            <a:solidFill>
              <a:srgbClr val="FFFFFF">
                <a:alpha val="901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09543" y="2697609"/>
              <a:ext cx="1960245" cy="1683385"/>
            </a:xfrm>
            <a:custGeom>
              <a:avLst/>
              <a:gdLst/>
              <a:ahLst/>
              <a:cxnLst/>
              <a:rect l="l" t="t" r="r" b="b"/>
              <a:pathLst>
                <a:path w="1960245" h="1683385">
                  <a:moveTo>
                    <a:pt x="0" y="841519"/>
                  </a:moveTo>
                  <a:lnTo>
                    <a:pt x="420758" y="0"/>
                  </a:lnTo>
                  <a:lnTo>
                    <a:pt x="1539259" y="0"/>
                  </a:lnTo>
                  <a:lnTo>
                    <a:pt x="1960018" y="841519"/>
                  </a:lnTo>
                  <a:lnTo>
                    <a:pt x="1539259" y="1683037"/>
                  </a:lnTo>
                  <a:lnTo>
                    <a:pt x="420758" y="1683037"/>
                  </a:lnTo>
                  <a:lnTo>
                    <a:pt x="0" y="841519"/>
                  </a:lnTo>
                  <a:close/>
                </a:path>
              </a:pathLst>
            </a:custGeom>
            <a:ln w="12700">
              <a:solidFill>
                <a:srgbClr val="00B0F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52249" y="4157398"/>
              <a:ext cx="228634" cy="197238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4182936" y="2692732"/>
              <a:ext cx="1960245" cy="1683385"/>
            </a:xfrm>
            <a:custGeom>
              <a:avLst/>
              <a:gdLst/>
              <a:ahLst/>
              <a:cxnLst/>
              <a:rect l="l" t="t" r="r" b="b"/>
              <a:pathLst>
                <a:path w="1960245" h="1683385">
                  <a:moveTo>
                    <a:pt x="1539259" y="0"/>
                  </a:moveTo>
                  <a:lnTo>
                    <a:pt x="420758" y="0"/>
                  </a:lnTo>
                  <a:lnTo>
                    <a:pt x="0" y="841519"/>
                  </a:lnTo>
                  <a:lnTo>
                    <a:pt x="420758" y="1683037"/>
                  </a:lnTo>
                  <a:lnTo>
                    <a:pt x="1539259" y="1683037"/>
                  </a:lnTo>
                  <a:lnTo>
                    <a:pt x="1960017" y="841519"/>
                  </a:lnTo>
                  <a:lnTo>
                    <a:pt x="1539259" y="0"/>
                  </a:lnTo>
                  <a:close/>
                </a:path>
              </a:pathLst>
            </a:custGeom>
            <a:solidFill>
              <a:srgbClr val="00B0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4546964" y="3274567"/>
            <a:ext cx="1232535" cy="470534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indent="130810">
              <a:lnSpc>
                <a:spcPts val="1700"/>
              </a:lnSpc>
              <a:spcBef>
                <a:spcPts val="240"/>
              </a:spcBef>
            </a:pPr>
            <a:r>
              <a:rPr sz="1500" spc="-10" dirty="0">
                <a:solidFill>
                  <a:srgbClr val="FFFFFF"/>
                </a:solidFill>
                <a:latin typeface="Calibri"/>
                <a:cs typeface="Calibri"/>
              </a:rPr>
              <a:t>АЭРОДРОМ БАЗИРОВАНИЯ</a:t>
            </a:r>
            <a:endParaRPr sz="150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2516742" y="1767766"/>
            <a:ext cx="3677920" cy="4449445"/>
            <a:chOff x="2516742" y="1767766"/>
            <a:chExt cx="3677920" cy="4449445"/>
          </a:xfrm>
        </p:grpSpPr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31878" y="4148186"/>
              <a:ext cx="228634" cy="197238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4228274" y="4527406"/>
              <a:ext cx="1960245" cy="1683385"/>
            </a:xfrm>
            <a:custGeom>
              <a:avLst/>
              <a:gdLst/>
              <a:ahLst/>
              <a:cxnLst/>
              <a:rect l="l" t="t" r="r" b="b"/>
              <a:pathLst>
                <a:path w="1960245" h="1683385">
                  <a:moveTo>
                    <a:pt x="1539260" y="0"/>
                  </a:moveTo>
                  <a:lnTo>
                    <a:pt x="420758" y="0"/>
                  </a:lnTo>
                  <a:lnTo>
                    <a:pt x="0" y="841519"/>
                  </a:lnTo>
                  <a:lnTo>
                    <a:pt x="420758" y="1683037"/>
                  </a:lnTo>
                  <a:lnTo>
                    <a:pt x="1539260" y="1683037"/>
                  </a:lnTo>
                  <a:lnTo>
                    <a:pt x="1960018" y="841519"/>
                  </a:lnTo>
                  <a:lnTo>
                    <a:pt x="1539260" y="0"/>
                  </a:lnTo>
                  <a:close/>
                </a:path>
              </a:pathLst>
            </a:custGeom>
            <a:solidFill>
              <a:srgbClr val="FFFFFF">
                <a:alpha val="901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228274" y="4527406"/>
              <a:ext cx="1960245" cy="1683385"/>
            </a:xfrm>
            <a:custGeom>
              <a:avLst/>
              <a:gdLst/>
              <a:ahLst/>
              <a:cxnLst/>
              <a:rect l="l" t="t" r="r" b="b"/>
              <a:pathLst>
                <a:path w="1960245" h="1683385">
                  <a:moveTo>
                    <a:pt x="0" y="841519"/>
                  </a:moveTo>
                  <a:lnTo>
                    <a:pt x="420758" y="0"/>
                  </a:lnTo>
                  <a:lnTo>
                    <a:pt x="1539259" y="0"/>
                  </a:lnTo>
                  <a:lnTo>
                    <a:pt x="1960018" y="841519"/>
                  </a:lnTo>
                  <a:lnTo>
                    <a:pt x="1539259" y="1683037"/>
                  </a:lnTo>
                  <a:lnTo>
                    <a:pt x="420758" y="1683037"/>
                  </a:lnTo>
                  <a:lnTo>
                    <a:pt x="0" y="841519"/>
                  </a:lnTo>
                  <a:close/>
                </a:path>
              </a:pathLst>
            </a:custGeom>
            <a:ln w="12700">
              <a:solidFill>
                <a:srgbClr val="62626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10050" y="4367253"/>
              <a:ext cx="241334" cy="209939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2516742" y="1767766"/>
              <a:ext cx="1960245" cy="1683385"/>
            </a:xfrm>
            <a:custGeom>
              <a:avLst/>
              <a:gdLst/>
              <a:ahLst/>
              <a:cxnLst/>
              <a:rect l="l" t="t" r="r" b="b"/>
              <a:pathLst>
                <a:path w="1960245" h="1683385">
                  <a:moveTo>
                    <a:pt x="1539259" y="0"/>
                  </a:moveTo>
                  <a:lnTo>
                    <a:pt x="420758" y="0"/>
                  </a:lnTo>
                  <a:lnTo>
                    <a:pt x="0" y="841519"/>
                  </a:lnTo>
                  <a:lnTo>
                    <a:pt x="420758" y="1683037"/>
                  </a:lnTo>
                  <a:lnTo>
                    <a:pt x="1539259" y="1683037"/>
                  </a:lnTo>
                  <a:lnTo>
                    <a:pt x="1960018" y="841519"/>
                  </a:lnTo>
                  <a:lnTo>
                    <a:pt x="1539259" y="0"/>
                  </a:lnTo>
                  <a:close/>
                </a:path>
              </a:pathLst>
            </a:custGeom>
            <a:solidFill>
              <a:srgbClr val="00B0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2911599" y="2418588"/>
            <a:ext cx="117094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ОБУЧЕНИЕ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3838947" y="825613"/>
            <a:ext cx="3996054" cy="2628265"/>
            <a:chOff x="3838947" y="825613"/>
            <a:chExt cx="3996054" cy="2628265"/>
          </a:xfrm>
        </p:grpSpPr>
        <p:pic>
          <p:nvPicPr>
            <p:cNvPr id="22" name="object 2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38947" y="1799736"/>
              <a:ext cx="228634" cy="197238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4182936" y="831963"/>
              <a:ext cx="1960245" cy="1683385"/>
            </a:xfrm>
            <a:custGeom>
              <a:avLst/>
              <a:gdLst/>
              <a:ahLst/>
              <a:cxnLst/>
              <a:rect l="l" t="t" r="r" b="b"/>
              <a:pathLst>
                <a:path w="1960245" h="1683385">
                  <a:moveTo>
                    <a:pt x="1539259" y="0"/>
                  </a:moveTo>
                  <a:lnTo>
                    <a:pt x="420758" y="0"/>
                  </a:lnTo>
                  <a:lnTo>
                    <a:pt x="0" y="841519"/>
                  </a:lnTo>
                  <a:lnTo>
                    <a:pt x="420758" y="1683037"/>
                  </a:lnTo>
                  <a:lnTo>
                    <a:pt x="1539259" y="1683037"/>
                  </a:lnTo>
                  <a:lnTo>
                    <a:pt x="1960017" y="841519"/>
                  </a:lnTo>
                  <a:lnTo>
                    <a:pt x="1539259" y="0"/>
                  </a:lnTo>
                  <a:close/>
                </a:path>
              </a:pathLst>
            </a:custGeom>
            <a:solidFill>
              <a:srgbClr val="FFFFFF">
                <a:alpha val="901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182936" y="831963"/>
              <a:ext cx="1960245" cy="1683385"/>
            </a:xfrm>
            <a:custGeom>
              <a:avLst/>
              <a:gdLst/>
              <a:ahLst/>
              <a:cxnLst/>
              <a:rect l="l" t="t" r="r" b="b"/>
              <a:pathLst>
                <a:path w="1960245" h="1683385">
                  <a:moveTo>
                    <a:pt x="0" y="841519"/>
                  </a:moveTo>
                  <a:lnTo>
                    <a:pt x="420758" y="0"/>
                  </a:lnTo>
                  <a:lnTo>
                    <a:pt x="1539259" y="0"/>
                  </a:lnTo>
                  <a:lnTo>
                    <a:pt x="1960018" y="841519"/>
                  </a:lnTo>
                  <a:lnTo>
                    <a:pt x="1539259" y="1683037"/>
                  </a:lnTo>
                  <a:lnTo>
                    <a:pt x="420758" y="1683037"/>
                  </a:lnTo>
                  <a:lnTo>
                    <a:pt x="0" y="841519"/>
                  </a:lnTo>
                  <a:close/>
                </a:path>
              </a:pathLst>
            </a:custGeom>
            <a:ln w="12700">
              <a:solidFill>
                <a:srgbClr val="2D393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238016" y="1577571"/>
              <a:ext cx="228634" cy="197238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5868595" y="1763972"/>
              <a:ext cx="1960245" cy="1683385"/>
            </a:xfrm>
            <a:custGeom>
              <a:avLst/>
              <a:gdLst/>
              <a:ahLst/>
              <a:cxnLst/>
              <a:rect l="l" t="t" r="r" b="b"/>
              <a:pathLst>
                <a:path w="1960245" h="1683385">
                  <a:moveTo>
                    <a:pt x="1539259" y="0"/>
                  </a:moveTo>
                  <a:lnTo>
                    <a:pt x="420758" y="0"/>
                  </a:lnTo>
                  <a:lnTo>
                    <a:pt x="0" y="841519"/>
                  </a:lnTo>
                  <a:lnTo>
                    <a:pt x="420758" y="1683037"/>
                  </a:lnTo>
                  <a:lnTo>
                    <a:pt x="1539259" y="1683037"/>
                  </a:lnTo>
                  <a:lnTo>
                    <a:pt x="1960017" y="841519"/>
                  </a:lnTo>
                  <a:lnTo>
                    <a:pt x="1539259" y="0"/>
                  </a:lnTo>
                  <a:close/>
                </a:path>
              </a:pathLst>
            </a:custGeom>
            <a:solidFill>
              <a:srgbClr val="6262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868595" y="1763972"/>
              <a:ext cx="1960245" cy="1683385"/>
            </a:xfrm>
            <a:custGeom>
              <a:avLst/>
              <a:gdLst/>
              <a:ahLst/>
              <a:cxnLst/>
              <a:rect l="l" t="t" r="r" b="b"/>
              <a:pathLst>
                <a:path w="1960245" h="1683385">
                  <a:moveTo>
                    <a:pt x="0" y="841519"/>
                  </a:moveTo>
                  <a:lnTo>
                    <a:pt x="420758" y="0"/>
                  </a:lnTo>
                  <a:lnTo>
                    <a:pt x="1539259" y="0"/>
                  </a:lnTo>
                  <a:lnTo>
                    <a:pt x="1960018" y="841519"/>
                  </a:lnTo>
                  <a:lnTo>
                    <a:pt x="1539259" y="1683037"/>
                  </a:lnTo>
                  <a:lnTo>
                    <a:pt x="420758" y="1683037"/>
                  </a:lnTo>
                  <a:lnTo>
                    <a:pt x="0" y="841519"/>
                  </a:lnTo>
                  <a:close/>
                </a:path>
              </a:pathLst>
            </a:custGeom>
            <a:ln w="12700">
              <a:solidFill>
                <a:srgbClr val="0471B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6208681" y="2297176"/>
            <a:ext cx="1279525" cy="5314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15620" marR="5080" indent="-503555">
              <a:lnSpc>
                <a:spcPct val="127699"/>
              </a:lnSpc>
              <a:spcBef>
                <a:spcPts val="100"/>
              </a:spcBef>
            </a:pP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ПРОИЗВОДИТЕЛИ </a:t>
            </a:r>
            <a:r>
              <a:rPr sz="1300" spc="-25" dirty="0">
                <a:solidFill>
                  <a:srgbClr val="FFFFFF"/>
                </a:solidFill>
                <a:latin typeface="Calibri"/>
                <a:cs typeface="Calibri"/>
              </a:rPr>
              <a:t>БЛА</a:t>
            </a:r>
            <a:endParaRPr sz="1300">
              <a:latin typeface="Calibri"/>
              <a:cs typeface="Calibri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7548940" y="2509582"/>
            <a:ext cx="1981835" cy="3683635"/>
            <a:chOff x="7548940" y="2509582"/>
            <a:chExt cx="1981835" cy="3683635"/>
          </a:xfrm>
        </p:grpSpPr>
        <p:pic>
          <p:nvPicPr>
            <p:cNvPr id="30" name="object 3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564644" y="2509582"/>
              <a:ext cx="228633" cy="197238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7555290" y="2710072"/>
              <a:ext cx="1960245" cy="1683385"/>
            </a:xfrm>
            <a:custGeom>
              <a:avLst/>
              <a:gdLst/>
              <a:ahLst/>
              <a:cxnLst/>
              <a:rect l="l" t="t" r="r" b="b"/>
              <a:pathLst>
                <a:path w="1960245" h="1683385">
                  <a:moveTo>
                    <a:pt x="1539259" y="0"/>
                  </a:moveTo>
                  <a:lnTo>
                    <a:pt x="420758" y="0"/>
                  </a:lnTo>
                  <a:lnTo>
                    <a:pt x="0" y="841519"/>
                  </a:lnTo>
                  <a:lnTo>
                    <a:pt x="420758" y="1683037"/>
                  </a:lnTo>
                  <a:lnTo>
                    <a:pt x="1539259" y="1683037"/>
                  </a:lnTo>
                  <a:lnTo>
                    <a:pt x="1960017" y="841519"/>
                  </a:lnTo>
                  <a:lnTo>
                    <a:pt x="1539259" y="0"/>
                  </a:lnTo>
                  <a:close/>
                </a:path>
              </a:pathLst>
            </a:custGeom>
            <a:solidFill>
              <a:srgbClr val="FFFFFF">
                <a:alpha val="901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7555290" y="2710072"/>
              <a:ext cx="1960245" cy="1683385"/>
            </a:xfrm>
            <a:custGeom>
              <a:avLst/>
              <a:gdLst/>
              <a:ahLst/>
              <a:cxnLst/>
              <a:rect l="l" t="t" r="r" b="b"/>
              <a:pathLst>
                <a:path w="1960245" h="1683385">
                  <a:moveTo>
                    <a:pt x="0" y="841519"/>
                  </a:moveTo>
                  <a:lnTo>
                    <a:pt x="420758" y="0"/>
                  </a:lnTo>
                  <a:lnTo>
                    <a:pt x="1539259" y="0"/>
                  </a:lnTo>
                  <a:lnTo>
                    <a:pt x="1960018" y="841519"/>
                  </a:lnTo>
                  <a:lnTo>
                    <a:pt x="1539259" y="1683037"/>
                  </a:lnTo>
                  <a:lnTo>
                    <a:pt x="420758" y="1683037"/>
                  </a:lnTo>
                  <a:lnTo>
                    <a:pt x="0" y="841519"/>
                  </a:lnTo>
                  <a:close/>
                </a:path>
              </a:pathLst>
            </a:custGeom>
            <a:ln w="12700">
              <a:solidFill>
                <a:srgbClr val="00B0F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937733" y="2740417"/>
              <a:ext cx="228634" cy="197238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7564188" y="4503432"/>
              <a:ext cx="1960245" cy="1683385"/>
            </a:xfrm>
            <a:custGeom>
              <a:avLst/>
              <a:gdLst/>
              <a:ahLst/>
              <a:cxnLst/>
              <a:rect l="l" t="t" r="r" b="b"/>
              <a:pathLst>
                <a:path w="1960245" h="1683385">
                  <a:moveTo>
                    <a:pt x="0" y="841519"/>
                  </a:moveTo>
                  <a:lnTo>
                    <a:pt x="420758" y="0"/>
                  </a:lnTo>
                  <a:lnTo>
                    <a:pt x="1539259" y="0"/>
                  </a:lnTo>
                  <a:lnTo>
                    <a:pt x="1960018" y="841519"/>
                  </a:lnTo>
                  <a:lnTo>
                    <a:pt x="1539259" y="1683037"/>
                  </a:lnTo>
                  <a:lnTo>
                    <a:pt x="420758" y="1683037"/>
                  </a:lnTo>
                  <a:lnTo>
                    <a:pt x="0" y="841519"/>
                  </a:lnTo>
                  <a:close/>
                </a:path>
              </a:pathLst>
            </a:custGeom>
            <a:ln w="12700">
              <a:solidFill>
                <a:srgbClr val="62626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8161959" y="5168900"/>
            <a:ext cx="7645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2D393E"/>
                </a:solidFill>
                <a:latin typeface="Calibri"/>
                <a:cs typeface="Calibri"/>
              </a:rPr>
              <a:t>ДРУГОЕ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9235637" y="1782549"/>
            <a:ext cx="1972945" cy="3553460"/>
            <a:chOff x="9235637" y="1782549"/>
            <a:chExt cx="1972945" cy="3553460"/>
          </a:xfrm>
        </p:grpSpPr>
        <p:sp>
          <p:nvSpPr>
            <p:cNvPr id="37" name="object 37"/>
            <p:cNvSpPr/>
            <p:nvPr/>
          </p:nvSpPr>
          <p:spPr>
            <a:xfrm>
              <a:off x="9241987" y="1788899"/>
              <a:ext cx="1960245" cy="1683385"/>
            </a:xfrm>
            <a:custGeom>
              <a:avLst/>
              <a:gdLst/>
              <a:ahLst/>
              <a:cxnLst/>
              <a:rect l="l" t="t" r="r" b="b"/>
              <a:pathLst>
                <a:path w="1960245" h="1683385">
                  <a:moveTo>
                    <a:pt x="1539259" y="0"/>
                  </a:moveTo>
                  <a:lnTo>
                    <a:pt x="420758" y="0"/>
                  </a:lnTo>
                  <a:lnTo>
                    <a:pt x="0" y="841519"/>
                  </a:lnTo>
                  <a:lnTo>
                    <a:pt x="420758" y="1683037"/>
                  </a:lnTo>
                  <a:lnTo>
                    <a:pt x="1539259" y="1683037"/>
                  </a:lnTo>
                  <a:lnTo>
                    <a:pt x="1960017" y="841519"/>
                  </a:lnTo>
                  <a:lnTo>
                    <a:pt x="1539259" y="0"/>
                  </a:lnTo>
                  <a:close/>
                </a:path>
              </a:pathLst>
            </a:custGeom>
            <a:solidFill>
              <a:srgbClr val="FFFFFF">
                <a:alpha val="901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9241987" y="1788899"/>
              <a:ext cx="1960245" cy="1683385"/>
            </a:xfrm>
            <a:custGeom>
              <a:avLst/>
              <a:gdLst/>
              <a:ahLst/>
              <a:cxnLst/>
              <a:rect l="l" t="t" r="r" b="b"/>
              <a:pathLst>
                <a:path w="1960245" h="1683385">
                  <a:moveTo>
                    <a:pt x="0" y="841519"/>
                  </a:moveTo>
                  <a:lnTo>
                    <a:pt x="420758" y="0"/>
                  </a:lnTo>
                  <a:lnTo>
                    <a:pt x="1539259" y="0"/>
                  </a:lnTo>
                  <a:lnTo>
                    <a:pt x="1960018" y="841519"/>
                  </a:lnTo>
                  <a:lnTo>
                    <a:pt x="1539259" y="1683037"/>
                  </a:lnTo>
                  <a:lnTo>
                    <a:pt x="420758" y="1683037"/>
                  </a:lnTo>
                  <a:lnTo>
                    <a:pt x="0" y="841519"/>
                  </a:lnTo>
                  <a:close/>
                </a:path>
              </a:pathLst>
            </a:custGeom>
            <a:ln w="12700">
              <a:solidFill>
                <a:srgbClr val="00B0F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632744" y="1826287"/>
              <a:ext cx="228633" cy="197238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9241987" y="3646417"/>
              <a:ext cx="1960245" cy="1683385"/>
            </a:xfrm>
            <a:custGeom>
              <a:avLst/>
              <a:gdLst/>
              <a:ahLst/>
              <a:cxnLst/>
              <a:rect l="l" t="t" r="r" b="b"/>
              <a:pathLst>
                <a:path w="1960245" h="1683385">
                  <a:moveTo>
                    <a:pt x="1539259" y="0"/>
                  </a:moveTo>
                  <a:lnTo>
                    <a:pt x="420758" y="0"/>
                  </a:lnTo>
                  <a:lnTo>
                    <a:pt x="0" y="841519"/>
                  </a:lnTo>
                  <a:lnTo>
                    <a:pt x="420758" y="1683037"/>
                  </a:lnTo>
                  <a:lnTo>
                    <a:pt x="1539259" y="1683037"/>
                  </a:lnTo>
                  <a:lnTo>
                    <a:pt x="1960017" y="841519"/>
                  </a:lnTo>
                  <a:lnTo>
                    <a:pt x="1539259" y="0"/>
                  </a:lnTo>
                  <a:close/>
                </a:path>
              </a:pathLst>
            </a:custGeom>
            <a:solidFill>
              <a:srgbClr val="6262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9241987" y="3646417"/>
              <a:ext cx="1960245" cy="1683385"/>
            </a:xfrm>
            <a:custGeom>
              <a:avLst/>
              <a:gdLst/>
              <a:ahLst/>
              <a:cxnLst/>
              <a:rect l="l" t="t" r="r" b="b"/>
              <a:pathLst>
                <a:path w="1960245" h="1683385">
                  <a:moveTo>
                    <a:pt x="0" y="841519"/>
                  </a:moveTo>
                  <a:lnTo>
                    <a:pt x="420758" y="0"/>
                  </a:lnTo>
                  <a:lnTo>
                    <a:pt x="1539259" y="0"/>
                  </a:lnTo>
                  <a:lnTo>
                    <a:pt x="1960018" y="841519"/>
                  </a:lnTo>
                  <a:lnTo>
                    <a:pt x="1539259" y="1683037"/>
                  </a:lnTo>
                  <a:lnTo>
                    <a:pt x="420758" y="1683037"/>
                  </a:lnTo>
                  <a:lnTo>
                    <a:pt x="0" y="841519"/>
                  </a:lnTo>
                  <a:close/>
                </a:path>
              </a:pathLst>
            </a:custGeom>
            <a:ln w="12700">
              <a:solidFill>
                <a:srgbClr val="0471B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9617190" y="4357623"/>
            <a:ext cx="121031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СТРОИТЕЛЬСТВО</a:t>
            </a:r>
            <a:endParaRPr sz="1300">
              <a:latin typeface="Calibri"/>
              <a:cs typeface="Calibri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928694" y="3336757"/>
            <a:ext cx="8930640" cy="2167255"/>
            <a:chOff x="928694" y="3336757"/>
            <a:chExt cx="8930640" cy="2167255"/>
          </a:xfrm>
        </p:grpSpPr>
        <p:pic>
          <p:nvPicPr>
            <p:cNvPr id="44" name="object 4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630665" y="5120295"/>
              <a:ext cx="228634" cy="197238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5871458" y="3589191"/>
              <a:ext cx="1960245" cy="1683385"/>
            </a:xfrm>
            <a:custGeom>
              <a:avLst/>
              <a:gdLst/>
              <a:ahLst/>
              <a:cxnLst/>
              <a:rect l="l" t="t" r="r" b="b"/>
              <a:pathLst>
                <a:path w="1960245" h="1683385">
                  <a:moveTo>
                    <a:pt x="1539259" y="0"/>
                  </a:moveTo>
                  <a:lnTo>
                    <a:pt x="420758" y="0"/>
                  </a:lnTo>
                  <a:lnTo>
                    <a:pt x="0" y="841519"/>
                  </a:lnTo>
                  <a:lnTo>
                    <a:pt x="420758" y="1683037"/>
                  </a:lnTo>
                  <a:lnTo>
                    <a:pt x="1539259" y="1683037"/>
                  </a:lnTo>
                  <a:lnTo>
                    <a:pt x="1960017" y="841519"/>
                  </a:lnTo>
                  <a:lnTo>
                    <a:pt x="1539259" y="0"/>
                  </a:lnTo>
                  <a:close/>
                </a:path>
              </a:pathLst>
            </a:custGeom>
            <a:solidFill>
              <a:srgbClr val="FFFFFF">
                <a:alpha val="901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5871458" y="3589191"/>
              <a:ext cx="1960245" cy="1683385"/>
            </a:xfrm>
            <a:custGeom>
              <a:avLst/>
              <a:gdLst/>
              <a:ahLst/>
              <a:cxnLst/>
              <a:rect l="l" t="t" r="r" b="b"/>
              <a:pathLst>
                <a:path w="1960245" h="1683385">
                  <a:moveTo>
                    <a:pt x="0" y="841519"/>
                  </a:moveTo>
                  <a:lnTo>
                    <a:pt x="420758" y="0"/>
                  </a:lnTo>
                  <a:lnTo>
                    <a:pt x="1539259" y="0"/>
                  </a:lnTo>
                  <a:lnTo>
                    <a:pt x="1960018" y="841519"/>
                  </a:lnTo>
                  <a:lnTo>
                    <a:pt x="1539259" y="1683037"/>
                  </a:lnTo>
                  <a:lnTo>
                    <a:pt x="420758" y="1683037"/>
                  </a:lnTo>
                  <a:lnTo>
                    <a:pt x="0" y="841519"/>
                  </a:lnTo>
                  <a:close/>
                </a:path>
              </a:pathLst>
            </a:custGeom>
            <a:ln w="12700">
              <a:solidFill>
                <a:srgbClr val="00B0F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" name="object 4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266928" y="5306156"/>
              <a:ext cx="228634" cy="197238"/>
            </a:xfrm>
            <a:prstGeom prst="rect">
              <a:avLst/>
            </a:prstGeom>
          </p:spPr>
        </p:pic>
        <p:sp>
          <p:nvSpPr>
            <p:cNvPr id="48" name="object 48"/>
            <p:cNvSpPr/>
            <p:nvPr/>
          </p:nvSpPr>
          <p:spPr>
            <a:xfrm>
              <a:off x="928694" y="3336757"/>
              <a:ext cx="1771650" cy="593725"/>
            </a:xfrm>
            <a:custGeom>
              <a:avLst/>
              <a:gdLst/>
              <a:ahLst/>
              <a:cxnLst/>
              <a:rect l="l" t="t" r="r" b="b"/>
              <a:pathLst>
                <a:path w="1771650" h="593725">
                  <a:moveTo>
                    <a:pt x="1623254" y="0"/>
                  </a:moveTo>
                  <a:lnTo>
                    <a:pt x="148388" y="0"/>
                  </a:lnTo>
                  <a:lnTo>
                    <a:pt x="0" y="296779"/>
                  </a:lnTo>
                  <a:lnTo>
                    <a:pt x="148388" y="593557"/>
                  </a:lnTo>
                  <a:lnTo>
                    <a:pt x="1623254" y="593557"/>
                  </a:lnTo>
                  <a:lnTo>
                    <a:pt x="1771642" y="296779"/>
                  </a:lnTo>
                  <a:lnTo>
                    <a:pt x="162325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" name="object 49"/>
          <p:cNvSpPr txBox="1"/>
          <p:nvPr/>
        </p:nvSpPr>
        <p:spPr>
          <a:xfrm>
            <a:off x="1204534" y="3500628"/>
            <a:ext cx="121412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solidFill>
                  <a:srgbClr val="626262"/>
                </a:solidFill>
                <a:latin typeface="Calibri"/>
                <a:cs typeface="Calibri"/>
              </a:rPr>
              <a:t>«ГОРЬКИЙ</a:t>
            </a:r>
            <a:r>
              <a:rPr sz="1400" spc="-25" dirty="0">
                <a:solidFill>
                  <a:srgbClr val="626262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626262"/>
                </a:solidFill>
                <a:latin typeface="Calibri"/>
                <a:cs typeface="Calibri"/>
              </a:rPr>
              <a:t>ТЕХ»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4486281" y="5073563"/>
            <a:ext cx="1471930" cy="593725"/>
          </a:xfrm>
          <a:custGeom>
            <a:avLst/>
            <a:gdLst/>
            <a:ahLst/>
            <a:cxnLst/>
            <a:rect l="l" t="t" r="r" b="b"/>
            <a:pathLst>
              <a:path w="1471929" h="593725">
                <a:moveTo>
                  <a:pt x="1323223" y="0"/>
                </a:moveTo>
                <a:lnTo>
                  <a:pt x="148389" y="0"/>
                </a:lnTo>
                <a:lnTo>
                  <a:pt x="0" y="296779"/>
                </a:lnTo>
                <a:lnTo>
                  <a:pt x="148389" y="593558"/>
                </a:lnTo>
                <a:lnTo>
                  <a:pt x="1323223" y="593558"/>
                </a:lnTo>
                <a:lnTo>
                  <a:pt x="1471612" y="296779"/>
                </a:lnTo>
                <a:lnTo>
                  <a:pt x="132322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4867281" y="5088636"/>
            <a:ext cx="70993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25" dirty="0">
                <a:solidFill>
                  <a:srgbClr val="626262"/>
                </a:solidFill>
                <a:latin typeface="Calibri"/>
                <a:cs typeface="Calibri"/>
              </a:rPr>
              <a:t>ЭПР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6015045" y="4138865"/>
            <a:ext cx="1671955" cy="593725"/>
          </a:xfrm>
          <a:custGeom>
            <a:avLst/>
            <a:gdLst/>
            <a:ahLst/>
            <a:cxnLst/>
            <a:rect l="l" t="t" r="r" b="b"/>
            <a:pathLst>
              <a:path w="1671954" h="593725">
                <a:moveTo>
                  <a:pt x="1523248" y="0"/>
                </a:moveTo>
                <a:lnTo>
                  <a:pt x="148388" y="0"/>
                </a:lnTo>
                <a:lnTo>
                  <a:pt x="0" y="296779"/>
                </a:lnTo>
                <a:lnTo>
                  <a:pt x="148388" y="593558"/>
                </a:lnTo>
                <a:lnTo>
                  <a:pt x="1523248" y="593558"/>
                </a:lnTo>
                <a:lnTo>
                  <a:pt x="1671637" y="296779"/>
                </a:lnTo>
                <a:lnTo>
                  <a:pt x="152324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6282551" y="4311904"/>
            <a:ext cx="1128395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spc="-20" dirty="0">
                <a:solidFill>
                  <a:srgbClr val="2D393E"/>
                </a:solidFill>
                <a:latin typeface="Calibri"/>
                <a:cs typeface="Calibri"/>
              </a:rPr>
              <a:t>ЭКСПЛУАТАНТЫ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8048409" y="2406319"/>
            <a:ext cx="3063875" cy="1508125"/>
          </a:xfrm>
          <a:custGeom>
            <a:avLst/>
            <a:gdLst/>
            <a:ahLst/>
            <a:cxnLst/>
            <a:rect l="l" t="t" r="r" b="b"/>
            <a:pathLst>
              <a:path w="3063875" h="1508125">
                <a:moveTo>
                  <a:pt x="770026" y="1211186"/>
                </a:moveTo>
                <a:lnTo>
                  <a:pt x="621639" y="914400"/>
                </a:lnTo>
                <a:lnTo>
                  <a:pt x="148399" y="914400"/>
                </a:lnTo>
                <a:lnTo>
                  <a:pt x="0" y="1211186"/>
                </a:lnTo>
                <a:lnTo>
                  <a:pt x="148399" y="1507959"/>
                </a:lnTo>
                <a:lnTo>
                  <a:pt x="621639" y="1507959"/>
                </a:lnTo>
                <a:lnTo>
                  <a:pt x="770026" y="1211186"/>
                </a:lnTo>
                <a:close/>
              </a:path>
              <a:path w="3063875" h="1508125">
                <a:moveTo>
                  <a:pt x="3063354" y="296773"/>
                </a:moveTo>
                <a:lnTo>
                  <a:pt x="2914954" y="0"/>
                </a:lnTo>
                <a:lnTo>
                  <a:pt x="1382941" y="0"/>
                </a:lnTo>
                <a:lnTo>
                  <a:pt x="1234541" y="296773"/>
                </a:lnTo>
                <a:lnTo>
                  <a:pt x="1382941" y="593559"/>
                </a:lnTo>
                <a:lnTo>
                  <a:pt x="2914954" y="593559"/>
                </a:lnTo>
                <a:lnTo>
                  <a:pt x="3063354" y="29677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 txBox="1"/>
          <p:nvPr/>
        </p:nvSpPr>
        <p:spPr>
          <a:xfrm>
            <a:off x="9579251" y="2531871"/>
            <a:ext cx="1236345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spc="-10" dirty="0">
                <a:solidFill>
                  <a:srgbClr val="00B0F0"/>
                </a:solidFill>
                <a:latin typeface="Calibri"/>
                <a:cs typeface="Calibri"/>
              </a:rPr>
              <a:t>ЗАКАЗЧИКИ</a:t>
            </a:r>
            <a:endParaRPr sz="1900">
              <a:latin typeface="Calibri"/>
              <a:cs typeface="Calibri"/>
            </a:endParaRPr>
          </a:p>
        </p:txBody>
      </p:sp>
      <p:grpSp>
        <p:nvGrpSpPr>
          <p:cNvPr id="56" name="object 56"/>
          <p:cNvGrpSpPr/>
          <p:nvPr/>
        </p:nvGrpSpPr>
        <p:grpSpPr>
          <a:xfrm>
            <a:off x="423136" y="1395665"/>
            <a:ext cx="5103495" cy="4672330"/>
            <a:chOff x="423136" y="1395665"/>
            <a:chExt cx="5103495" cy="4672330"/>
          </a:xfrm>
        </p:grpSpPr>
        <p:sp>
          <p:nvSpPr>
            <p:cNvPr id="57" name="object 57"/>
            <p:cNvSpPr/>
            <p:nvPr/>
          </p:nvSpPr>
          <p:spPr>
            <a:xfrm>
              <a:off x="4756241" y="1395665"/>
              <a:ext cx="770255" cy="593725"/>
            </a:xfrm>
            <a:custGeom>
              <a:avLst/>
              <a:gdLst/>
              <a:ahLst/>
              <a:cxnLst/>
              <a:rect l="l" t="t" r="r" b="b"/>
              <a:pathLst>
                <a:path w="770254" h="593725">
                  <a:moveTo>
                    <a:pt x="621631" y="0"/>
                  </a:moveTo>
                  <a:lnTo>
                    <a:pt x="148389" y="0"/>
                  </a:lnTo>
                  <a:lnTo>
                    <a:pt x="0" y="296778"/>
                  </a:lnTo>
                  <a:lnTo>
                    <a:pt x="148389" y="593557"/>
                  </a:lnTo>
                  <a:lnTo>
                    <a:pt x="621631" y="593557"/>
                  </a:lnTo>
                  <a:lnTo>
                    <a:pt x="770020" y="296778"/>
                  </a:lnTo>
                  <a:lnTo>
                    <a:pt x="62163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429486" y="1480295"/>
              <a:ext cx="324485" cy="4581525"/>
            </a:xfrm>
            <a:custGeom>
              <a:avLst/>
              <a:gdLst/>
              <a:ahLst/>
              <a:cxnLst/>
              <a:rect l="l" t="t" r="r" b="b"/>
              <a:pathLst>
                <a:path w="324484" h="4581525">
                  <a:moveTo>
                    <a:pt x="324085" y="4581272"/>
                  </a:moveTo>
                  <a:lnTo>
                    <a:pt x="261009" y="4579149"/>
                  </a:lnTo>
                  <a:lnTo>
                    <a:pt x="209501" y="4573362"/>
                  </a:lnTo>
                  <a:lnTo>
                    <a:pt x="174774" y="4564778"/>
                  </a:lnTo>
                  <a:lnTo>
                    <a:pt x="162040" y="4554267"/>
                  </a:lnTo>
                  <a:lnTo>
                    <a:pt x="162045" y="2341604"/>
                  </a:lnTo>
                  <a:lnTo>
                    <a:pt x="149310" y="2331092"/>
                  </a:lnTo>
                  <a:lnTo>
                    <a:pt x="114583" y="2322508"/>
                  </a:lnTo>
                  <a:lnTo>
                    <a:pt x="63075" y="2316721"/>
                  </a:lnTo>
                  <a:lnTo>
                    <a:pt x="0" y="2314599"/>
                  </a:lnTo>
                  <a:lnTo>
                    <a:pt x="63075" y="2312476"/>
                  </a:lnTo>
                  <a:lnTo>
                    <a:pt x="114583" y="2306689"/>
                  </a:lnTo>
                  <a:lnTo>
                    <a:pt x="149310" y="2298106"/>
                  </a:lnTo>
                  <a:lnTo>
                    <a:pt x="162045" y="2287595"/>
                  </a:lnTo>
                  <a:lnTo>
                    <a:pt x="162045" y="27004"/>
                  </a:lnTo>
                  <a:lnTo>
                    <a:pt x="174779" y="16493"/>
                  </a:lnTo>
                  <a:lnTo>
                    <a:pt x="209506" y="7909"/>
                  </a:lnTo>
                  <a:lnTo>
                    <a:pt x="261014" y="2122"/>
                  </a:lnTo>
                  <a:lnTo>
                    <a:pt x="324090" y="0"/>
                  </a:lnTo>
                </a:path>
              </a:pathLst>
            </a:custGeom>
            <a:ln w="12700">
              <a:solidFill>
                <a:srgbClr val="62626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9" name="object 59"/>
          <p:cNvSpPr txBox="1"/>
          <p:nvPr/>
        </p:nvSpPr>
        <p:spPr>
          <a:xfrm>
            <a:off x="8406134" y="6260084"/>
            <a:ext cx="34188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2D393E"/>
                </a:solidFill>
                <a:latin typeface="Calibri"/>
                <a:cs typeface="Calibri"/>
              </a:rPr>
              <a:t>БАЛАНС</a:t>
            </a:r>
            <a:r>
              <a:rPr sz="1800" spc="-25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D393E"/>
                </a:solidFill>
                <a:latin typeface="Calibri"/>
                <a:cs typeface="Calibri"/>
              </a:rPr>
              <a:t>СПРОСА</a:t>
            </a:r>
            <a:r>
              <a:rPr sz="1800" spc="-30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D393E"/>
                </a:solidFill>
                <a:latin typeface="Calibri"/>
                <a:cs typeface="Calibri"/>
              </a:rPr>
              <a:t>И</a:t>
            </a:r>
            <a:r>
              <a:rPr sz="1800" spc="-30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2D393E"/>
                </a:solidFill>
                <a:latin typeface="Calibri"/>
                <a:cs typeface="Calibri"/>
              </a:rPr>
              <a:t>ПРЕДЛОЖЕНИЯ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191255" y="6156452"/>
            <a:ext cx="16325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2D393E"/>
                </a:solidFill>
                <a:latin typeface="Calibri"/>
                <a:cs typeface="Calibri"/>
              </a:rPr>
              <a:t>СПРОС</a:t>
            </a:r>
            <a:r>
              <a:rPr sz="1800" spc="-40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2D393E"/>
                </a:solidFill>
                <a:latin typeface="Calibri"/>
                <a:cs typeface="Calibri"/>
              </a:rPr>
              <a:t>РЕГИОНА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11447084" y="1507191"/>
            <a:ext cx="324485" cy="4581525"/>
          </a:xfrm>
          <a:custGeom>
            <a:avLst/>
            <a:gdLst/>
            <a:ahLst/>
            <a:cxnLst/>
            <a:rect l="l" t="t" r="r" b="b"/>
            <a:pathLst>
              <a:path w="324484" h="4581525">
                <a:moveTo>
                  <a:pt x="5" y="0"/>
                </a:moveTo>
                <a:lnTo>
                  <a:pt x="63080" y="2122"/>
                </a:lnTo>
                <a:lnTo>
                  <a:pt x="114588" y="7909"/>
                </a:lnTo>
                <a:lnTo>
                  <a:pt x="149315" y="16493"/>
                </a:lnTo>
                <a:lnTo>
                  <a:pt x="162050" y="27005"/>
                </a:lnTo>
                <a:lnTo>
                  <a:pt x="162045" y="2239668"/>
                </a:lnTo>
                <a:lnTo>
                  <a:pt x="174779" y="2250179"/>
                </a:lnTo>
                <a:lnTo>
                  <a:pt x="209506" y="2258763"/>
                </a:lnTo>
                <a:lnTo>
                  <a:pt x="261014" y="2264550"/>
                </a:lnTo>
                <a:lnTo>
                  <a:pt x="324090" y="2266673"/>
                </a:lnTo>
                <a:lnTo>
                  <a:pt x="261014" y="2268795"/>
                </a:lnTo>
                <a:lnTo>
                  <a:pt x="209506" y="2274582"/>
                </a:lnTo>
                <a:lnTo>
                  <a:pt x="174779" y="2283165"/>
                </a:lnTo>
                <a:lnTo>
                  <a:pt x="162045" y="2293677"/>
                </a:lnTo>
                <a:lnTo>
                  <a:pt x="162045" y="4554267"/>
                </a:lnTo>
                <a:lnTo>
                  <a:pt x="149310" y="4564778"/>
                </a:lnTo>
                <a:lnTo>
                  <a:pt x="114583" y="4573362"/>
                </a:lnTo>
                <a:lnTo>
                  <a:pt x="63075" y="4579149"/>
                </a:lnTo>
                <a:lnTo>
                  <a:pt x="0" y="4581272"/>
                </a:lnTo>
              </a:path>
            </a:pathLst>
          </a:custGeom>
          <a:ln w="12700">
            <a:solidFill>
              <a:srgbClr val="6262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52790" y="0"/>
            <a:ext cx="4219575" cy="6858000"/>
          </a:xfrm>
          <a:custGeom>
            <a:avLst/>
            <a:gdLst/>
            <a:ahLst/>
            <a:cxnLst/>
            <a:rect l="l" t="t" r="r" b="b"/>
            <a:pathLst>
              <a:path w="4219575" h="6858000">
                <a:moveTo>
                  <a:pt x="4219072" y="0"/>
                </a:moveTo>
                <a:lnTo>
                  <a:pt x="0" y="0"/>
                </a:lnTo>
                <a:lnTo>
                  <a:pt x="0" y="6858000"/>
                </a:lnTo>
                <a:lnTo>
                  <a:pt x="4219072" y="6858000"/>
                </a:lnTo>
                <a:lnTo>
                  <a:pt x="4219072" y="0"/>
                </a:lnTo>
                <a:close/>
              </a:path>
            </a:pathLst>
          </a:custGeom>
          <a:solidFill>
            <a:srgbClr val="6262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8623" y="214376"/>
            <a:ext cx="908939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845435" algn="l"/>
                <a:tab pos="6035675" algn="l"/>
              </a:tabLst>
            </a:pPr>
            <a:r>
              <a:rPr spc="-60" dirty="0">
                <a:solidFill>
                  <a:srgbClr val="2D393E"/>
                </a:solidFill>
              </a:rPr>
              <a:t>СИСТЕМНЫЙ</a:t>
            </a:r>
            <a:r>
              <a:rPr spc="-100" dirty="0">
                <a:solidFill>
                  <a:srgbClr val="2D393E"/>
                </a:solidFill>
              </a:rPr>
              <a:t> </a:t>
            </a:r>
            <a:r>
              <a:rPr spc="-35" dirty="0">
                <a:solidFill>
                  <a:srgbClr val="2D393E"/>
                </a:solidFill>
              </a:rPr>
              <a:t>ПОДХОД</a:t>
            </a:r>
            <a:r>
              <a:rPr spc="125" dirty="0">
                <a:solidFill>
                  <a:srgbClr val="2D393E"/>
                </a:solidFill>
              </a:rPr>
              <a:t> </a:t>
            </a:r>
            <a:r>
              <a:rPr spc="-50" dirty="0">
                <a:solidFill>
                  <a:srgbClr val="2D393E"/>
                </a:solidFill>
              </a:rPr>
              <a:t>В</a:t>
            </a:r>
            <a:r>
              <a:rPr dirty="0">
                <a:solidFill>
                  <a:srgbClr val="2D393E"/>
                </a:solidFill>
              </a:rPr>
              <a:t>	</a:t>
            </a:r>
            <a:r>
              <a:rPr spc="-65" dirty="0"/>
              <a:t>ФОРМИРОВАНИИ</a:t>
            </a:r>
            <a:r>
              <a:rPr spc="-5" dirty="0"/>
              <a:t> </a:t>
            </a:r>
            <a:r>
              <a:rPr spc="-10" dirty="0"/>
              <a:t>БАЛАНСА</a:t>
            </a:r>
            <a:r>
              <a:rPr dirty="0"/>
              <a:t>	</a:t>
            </a:r>
            <a:r>
              <a:rPr spc="-10" dirty="0"/>
              <a:t>СПРОСА</a:t>
            </a:r>
            <a:r>
              <a:rPr spc="95" dirty="0"/>
              <a:t> </a:t>
            </a:r>
            <a:r>
              <a:rPr dirty="0">
                <a:solidFill>
                  <a:srgbClr val="2D393E"/>
                </a:solidFill>
              </a:rPr>
              <a:t>И</a:t>
            </a:r>
            <a:r>
              <a:rPr spc="-120" dirty="0">
                <a:solidFill>
                  <a:srgbClr val="2D393E"/>
                </a:solidFill>
              </a:rPr>
              <a:t> </a:t>
            </a:r>
            <a:r>
              <a:rPr spc="-50" dirty="0">
                <a:solidFill>
                  <a:srgbClr val="2D393E"/>
                </a:solidFill>
              </a:rPr>
              <a:t>ПРЕДЛОЖЕНИЯ*</a:t>
            </a:r>
          </a:p>
        </p:txBody>
      </p:sp>
      <p:sp>
        <p:nvSpPr>
          <p:cNvPr id="4" name="object 4"/>
          <p:cNvSpPr/>
          <p:nvPr/>
        </p:nvSpPr>
        <p:spPr>
          <a:xfrm>
            <a:off x="272715" y="1213895"/>
            <a:ext cx="5358130" cy="0"/>
          </a:xfrm>
          <a:custGeom>
            <a:avLst/>
            <a:gdLst/>
            <a:ahLst/>
            <a:cxnLst/>
            <a:rect l="l" t="t" r="r" b="b"/>
            <a:pathLst>
              <a:path w="5358130">
                <a:moveTo>
                  <a:pt x="0" y="0"/>
                </a:moveTo>
                <a:lnTo>
                  <a:pt x="5358063" y="1"/>
                </a:lnTo>
              </a:path>
            </a:pathLst>
          </a:custGeom>
          <a:ln w="12700">
            <a:solidFill>
              <a:srgbClr val="00B0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10406" y="868171"/>
            <a:ext cx="2896235" cy="14389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6415">
              <a:lnSpc>
                <a:spcPct val="100000"/>
              </a:lnSpc>
              <a:spcBef>
                <a:spcPts val="100"/>
              </a:spcBef>
              <a:tabLst>
                <a:tab pos="2489200" algn="l"/>
              </a:tabLst>
            </a:pPr>
            <a:r>
              <a:rPr sz="1800" spc="-10" dirty="0">
                <a:solidFill>
                  <a:srgbClr val="2D393E"/>
                </a:solidFill>
                <a:latin typeface="Calibri"/>
                <a:cs typeface="Calibri"/>
              </a:rPr>
              <a:t>СТРУКТУРА</a:t>
            </a:r>
            <a:r>
              <a:rPr sz="1800" spc="-90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2D393E"/>
                </a:solidFill>
                <a:latin typeface="Calibri"/>
                <a:cs typeface="Calibri"/>
              </a:rPr>
              <a:t>РЫНК</a:t>
            </a:r>
            <a:r>
              <a:rPr sz="1800" spc="-10" dirty="0">
                <a:solidFill>
                  <a:srgbClr val="1C2229"/>
                </a:solidFill>
                <a:latin typeface="Calibri"/>
                <a:cs typeface="Calibri"/>
              </a:rPr>
              <a:t>А</a:t>
            </a:r>
            <a:r>
              <a:rPr sz="1800" dirty="0">
                <a:solidFill>
                  <a:srgbClr val="1C2229"/>
                </a:solidFill>
                <a:latin typeface="Calibri"/>
                <a:cs typeface="Calibri"/>
              </a:rPr>
              <a:t>	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БЛА</a:t>
            </a:r>
            <a:endParaRPr sz="1800">
              <a:latin typeface="Calibri"/>
              <a:cs typeface="Calibri"/>
            </a:endParaRPr>
          </a:p>
          <a:p>
            <a:pPr marL="12700" marR="1916430">
              <a:lnSpc>
                <a:spcPct val="149300"/>
              </a:lnSpc>
              <a:spcBef>
                <a:spcPts val="1440"/>
              </a:spcBef>
            </a:pPr>
            <a:r>
              <a:rPr sz="1400" spc="-10" dirty="0">
                <a:solidFill>
                  <a:srgbClr val="2D393E"/>
                </a:solidFill>
                <a:latin typeface="Calibri"/>
                <a:cs typeface="Calibri"/>
              </a:rPr>
              <a:t>СПРОС </a:t>
            </a:r>
            <a:r>
              <a:rPr sz="1400" spc="-25" dirty="0">
                <a:solidFill>
                  <a:srgbClr val="2D393E"/>
                </a:solidFill>
                <a:latin typeface="Calibri"/>
                <a:cs typeface="Calibri"/>
              </a:rPr>
              <a:t>РАЗРАБОТКА </a:t>
            </a:r>
            <a:r>
              <a:rPr sz="1400" spc="-20" dirty="0">
                <a:solidFill>
                  <a:srgbClr val="2D393E"/>
                </a:solidFill>
                <a:latin typeface="Calibri"/>
                <a:cs typeface="Calibri"/>
              </a:rPr>
              <a:t>ИСПЫТАНИЯ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10406" y="2293620"/>
            <a:ext cx="2239645" cy="12934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980440">
              <a:lnSpc>
                <a:spcPct val="148600"/>
              </a:lnSpc>
              <a:spcBef>
                <a:spcPts val="100"/>
              </a:spcBef>
            </a:pPr>
            <a:r>
              <a:rPr sz="1400" spc="-10" dirty="0">
                <a:solidFill>
                  <a:srgbClr val="2D393E"/>
                </a:solidFill>
                <a:latin typeface="Calibri"/>
                <a:cs typeface="Calibri"/>
              </a:rPr>
              <a:t>ПРОИЗВОДСТВО ОБУЧЕНИЕ ЭКСПЛУАТАЦИЯ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815"/>
              </a:spcBef>
            </a:pPr>
            <a:r>
              <a:rPr sz="1400" dirty="0">
                <a:solidFill>
                  <a:srgbClr val="2D393E"/>
                </a:solidFill>
                <a:latin typeface="Calibri"/>
                <a:cs typeface="Calibri"/>
              </a:rPr>
              <a:t>СЕРВИСНОЕ</a:t>
            </a:r>
            <a:r>
              <a:rPr sz="1400" spc="-75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2D393E"/>
                </a:solidFill>
                <a:latin typeface="Calibri"/>
                <a:cs typeface="Calibri"/>
              </a:rPr>
              <a:t>ОБСЛУЖИВАНИЕ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532680" y="3971035"/>
            <a:ext cx="436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007360" algn="l"/>
              </a:tabLst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ИНСТРУМЕНТЫ</a:t>
            </a:r>
            <a:r>
              <a:rPr sz="18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УПРАВЛЕНИЯ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1800" dirty="0">
                <a:solidFill>
                  <a:srgbClr val="2D393E"/>
                </a:solidFill>
                <a:latin typeface="Calibri"/>
                <a:cs typeface="Calibri"/>
              </a:rPr>
              <a:t>РЫНКОМ</a:t>
            </a:r>
            <a:r>
              <a:rPr sz="1800" spc="-80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2D393E"/>
                </a:solidFill>
                <a:latin typeface="Calibri"/>
                <a:cs typeface="Calibri"/>
              </a:rPr>
              <a:t>БЛА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4108450" y="2340933"/>
            <a:ext cx="6935470" cy="2063750"/>
            <a:chOff x="4108450" y="2340933"/>
            <a:chExt cx="6935470" cy="2063750"/>
          </a:xfrm>
        </p:grpSpPr>
        <p:sp>
          <p:nvSpPr>
            <p:cNvPr id="9" name="object 9"/>
            <p:cNvSpPr/>
            <p:nvPr/>
          </p:nvSpPr>
          <p:spPr>
            <a:xfrm>
              <a:off x="4114800" y="4398252"/>
              <a:ext cx="6922770" cy="0"/>
            </a:xfrm>
            <a:custGeom>
              <a:avLst/>
              <a:gdLst/>
              <a:ahLst/>
              <a:cxnLst/>
              <a:rect l="l" t="t" r="r" b="b"/>
              <a:pathLst>
                <a:path w="6922770">
                  <a:moveTo>
                    <a:pt x="0" y="0"/>
                  </a:moveTo>
                  <a:lnTo>
                    <a:pt x="6922168" y="1"/>
                  </a:lnTo>
                </a:path>
              </a:pathLst>
            </a:custGeom>
            <a:ln w="12700">
              <a:solidFill>
                <a:srgbClr val="00B0F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212845" y="2347283"/>
              <a:ext cx="979169" cy="795655"/>
            </a:xfrm>
            <a:custGeom>
              <a:avLst/>
              <a:gdLst/>
              <a:ahLst/>
              <a:cxnLst/>
              <a:rect l="l" t="t" r="r" b="b"/>
              <a:pathLst>
                <a:path w="979170" h="795655">
                  <a:moveTo>
                    <a:pt x="0" y="397541"/>
                  </a:moveTo>
                  <a:lnTo>
                    <a:pt x="2871" y="354224"/>
                  </a:lnTo>
                  <a:lnTo>
                    <a:pt x="11285" y="312259"/>
                  </a:lnTo>
                  <a:lnTo>
                    <a:pt x="24943" y="271887"/>
                  </a:lnTo>
                  <a:lnTo>
                    <a:pt x="43548" y="233351"/>
                  </a:lnTo>
                  <a:lnTo>
                    <a:pt x="66801" y="196894"/>
                  </a:lnTo>
                  <a:lnTo>
                    <a:pt x="94403" y="162758"/>
                  </a:lnTo>
                  <a:lnTo>
                    <a:pt x="126055" y="131186"/>
                  </a:lnTo>
                  <a:lnTo>
                    <a:pt x="161460" y="102419"/>
                  </a:lnTo>
                  <a:lnTo>
                    <a:pt x="200319" y="76702"/>
                  </a:lnTo>
                  <a:lnTo>
                    <a:pt x="242332" y="54276"/>
                  </a:lnTo>
                  <a:lnTo>
                    <a:pt x="287203" y="35383"/>
                  </a:lnTo>
                  <a:lnTo>
                    <a:pt x="334632" y="20266"/>
                  </a:lnTo>
                  <a:lnTo>
                    <a:pt x="384320" y="9169"/>
                  </a:lnTo>
                  <a:lnTo>
                    <a:pt x="435970" y="2332"/>
                  </a:lnTo>
                  <a:lnTo>
                    <a:pt x="489283" y="0"/>
                  </a:lnTo>
                  <a:lnTo>
                    <a:pt x="542596" y="2332"/>
                  </a:lnTo>
                  <a:lnTo>
                    <a:pt x="594246" y="9169"/>
                  </a:lnTo>
                  <a:lnTo>
                    <a:pt x="643934" y="20266"/>
                  </a:lnTo>
                  <a:lnTo>
                    <a:pt x="691363" y="35383"/>
                  </a:lnTo>
                  <a:lnTo>
                    <a:pt x="736234" y="54276"/>
                  </a:lnTo>
                  <a:lnTo>
                    <a:pt x="778247" y="76702"/>
                  </a:lnTo>
                  <a:lnTo>
                    <a:pt x="817106" y="102419"/>
                  </a:lnTo>
                  <a:lnTo>
                    <a:pt x="852511" y="131186"/>
                  </a:lnTo>
                  <a:lnTo>
                    <a:pt x="884163" y="162758"/>
                  </a:lnTo>
                  <a:lnTo>
                    <a:pt x="911765" y="196894"/>
                  </a:lnTo>
                  <a:lnTo>
                    <a:pt x="935018" y="233351"/>
                  </a:lnTo>
                  <a:lnTo>
                    <a:pt x="953623" y="271887"/>
                  </a:lnTo>
                  <a:lnTo>
                    <a:pt x="967281" y="312259"/>
                  </a:lnTo>
                  <a:lnTo>
                    <a:pt x="975695" y="354224"/>
                  </a:lnTo>
                  <a:lnTo>
                    <a:pt x="978567" y="397541"/>
                  </a:lnTo>
                  <a:lnTo>
                    <a:pt x="975695" y="440857"/>
                  </a:lnTo>
                  <a:lnTo>
                    <a:pt x="967281" y="482822"/>
                  </a:lnTo>
                  <a:lnTo>
                    <a:pt x="953623" y="523194"/>
                  </a:lnTo>
                  <a:lnTo>
                    <a:pt x="935018" y="561730"/>
                  </a:lnTo>
                  <a:lnTo>
                    <a:pt x="911765" y="598187"/>
                  </a:lnTo>
                  <a:lnTo>
                    <a:pt x="884163" y="632323"/>
                  </a:lnTo>
                  <a:lnTo>
                    <a:pt x="852511" y="663895"/>
                  </a:lnTo>
                  <a:lnTo>
                    <a:pt x="817106" y="692662"/>
                  </a:lnTo>
                  <a:lnTo>
                    <a:pt x="778247" y="718379"/>
                  </a:lnTo>
                  <a:lnTo>
                    <a:pt x="736234" y="740806"/>
                  </a:lnTo>
                  <a:lnTo>
                    <a:pt x="691363" y="759698"/>
                  </a:lnTo>
                  <a:lnTo>
                    <a:pt x="643934" y="774815"/>
                  </a:lnTo>
                  <a:lnTo>
                    <a:pt x="594246" y="785912"/>
                  </a:lnTo>
                  <a:lnTo>
                    <a:pt x="542596" y="792749"/>
                  </a:lnTo>
                  <a:lnTo>
                    <a:pt x="489283" y="795082"/>
                  </a:lnTo>
                  <a:lnTo>
                    <a:pt x="435970" y="792749"/>
                  </a:lnTo>
                  <a:lnTo>
                    <a:pt x="384320" y="785912"/>
                  </a:lnTo>
                  <a:lnTo>
                    <a:pt x="334632" y="774815"/>
                  </a:lnTo>
                  <a:lnTo>
                    <a:pt x="287203" y="759698"/>
                  </a:lnTo>
                  <a:lnTo>
                    <a:pt x="242332" y="740806"/>
                  </a:lnTo>
                  <a:lnTo>
                    <a:pt x="200319" y="718379"/>
                  </a:lnTo>
                  <a:lnTo>
                    <a:pt x="161460" y="692662"/>
                  </a:lnTo>
                  <a:lnTo>
                    <a:pt x="126055" y="663895"/>
                  </a:lnTo>
                  <a:lnTo>
                    <a:pt x="94403" y="632323"/>
                  </a:lnTo>
                  <a:lnTo>
                    <a:pt x="66801" y="598187"/>
                  </a:lnTo>
                  <a:lnTo>
                    <a:pt x="43548" y="561730"/>
                  </a:lnTo>
                  <a:lnTo>
                    <a:pt x="24943" y="523194"/>
                  </a:lnTo>
                  <a:lnTo>
                    <a:pt x="11285" y="482822"/>
                  </a:lnTo>
                  <a:lnTo>
                    <a:pt x="2871" y="440857"/>
                  </a:lnTo>
                  <a:lnTo>
                    <a:pt x="0" y="397541"/>
                  </a:lnTo>
                  <a:close/>
                </a:path>
              </a:pathLst>
            </a:custGeom>
            <a:ln w="12700">
              <a:solidFill>
                <a:srgbClr val="00B0F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114443" y="2357192"/>
              <a:ext cx="979169" cy="795655"/>
            </a:xfrm>
            <a:custGeom>
              <a:avLst/>
              <a:gdLst/>
              <a:ahLst/>
              <a:cxnLst/>
              <a:rect l="l" t="t" r="r" b="b"/>
              <a:pathLst>
                <a:path w="979170" h="795655">
                  <a:moveTo>
                    <a:pt x="0" y="397541"/>
                  </a:moveTo>
                  <a:lnTo>
                    <a:pt x="2871" y="354224"/>
                  </a:lnTo>
                  <a:lnTo>
                    <a:pt x="11285" y="312259"/>
                  </a:lnTo>
                  <a:lnTo>
                    <a:pt x="24943" y="271887"/>
                  </a:lnTo>
                  <a:lnTo>
                    <a:pt x="43548" y="233351"/>
                  </a:lnTo>
                  <a:lnTo>
                    <a:pt x="66801" y="196894"/>
                  </a:lnTo>
                  <a:lnTo>
                    <a:pt x="94403" y="162758"/>
                  </a:lnTo>
                  <a:lnTo>
                    <a:pt x="126055" y="131186"/>
                  </a:lnTo>
                  <a:lnTo>
                    <a:pt x="161460" y="102419"/>
                  </a:lnTo>
                  <a:lnTo>
                    <a:pt x="200319" y="76702"/>
                  </a:lnTo>
                  <a:lnTo>
                    <a:pt x="242332" y="54276"/>
                  </a:lnTo>
                  <a:lnTo>
                    <a:pt x="287203" y="35383"/>
                  </a:lnTo>
                  <a:lnTo>
                    <a:pt x="334632" y="20266"/>
                  </a:lnTo>
                  <a:lnTo>
                    <a:pt x="384320" y="9169"/>
                  </a:lnTo>
                  <a:lnTo>
                    <a:pt x="435970" y="2332"/>
                  </a:lnTo>
                  <a:lnTo>
                    <a:pt x="489283" y="0"/>
                  </a:lnTo>
                  <a:lnTo>
                    <a:pt x="542596" y="2332"/>
                  </a:lnTo>
                  <a:lnTo>
                    <a:pt x="594246" y="9169"/>
                  </a:lnTo>
                  <a:lnTo>
                    <a:pt x="643934" y="20266"/>
                  </a:lnTo>
                  <a:lnTo>
                    <a:pt x="691363" y="35383"/>
                  </a:lnTo>
                  <a:lnTo>
                    <a:pt x="736234" y="54276"/>
                  </a:lnTo>
                  <a:lnTo>
                    <a:pt x="778247" y="76702"/>
                  </a:lnTo>
                  <a:lnTo>
                    <a:pt x="817106" y="102419"/>
                  </a:lnTo>
                  <a:lnTo>
                    <a:pt x="852511" y="131186"/>
                  </a:lnTo>
                  <a:lnTo>
                    <a:pt x="884163" y="162758"/>
                  </a:lnTo>
                  <a:lnTo>
                    <a:pt x="911765" y="196894"/>
                  </a:lnTo>
                  <a:lnTo>
                    <a:pt x="935018" y="233351"/>
                  </a:lnTo>
                  <a:lnTo>
                    <a:pt x="953623" y="271887"/>
                  </a:lnTo>
                  <a:lnTo>
                    <a:pt x="967281" y="312259"/>
                  </a:lnTo>
                  <a:lnTo>
                    <a:pt x="975695" y="354224"/>
                  </a:lnTo>
                  <a:lnTo>
                    <a:pt x="978567" y="397541"/>
                  </a:lnTo>
                  <a:lnTo>
                    <a:pt x="975695" y="440857"/>
                  </a:lnTo>
                  <a:lnTo>
                    <a:pt x="967281" y="482822"/>
                  </a:lnTo>
                  <a:lnTo>
                    <a:pt x="953623" y="523194"/>
                  </a:lnTo>
                  <a:lnTo>
                    <a:pt x="935018" y="561730"/>
                  </a:lnTo>
                  <a:lnTo>
                    <a:pt x="911765" y="598187"/>
                  </a:lnTo>
                  <a:lnTo>
                    <a:pt x="884163" y="632323"/>
                  </a:lnTo>
                  <a:lnTo>
                    <a:pt x="852511" y="663895"/>
                  </a:lnTo>
                  <a:lnTo>
                    <a:pt x="817106" y="692662"/>
                  </a:lnTo>
                  <a:lnTo>
                    <a:pt x="778247" y="718379"/>
                  </a:lnTo>
                  <a:lnTo>
                    <a:pt x="736234" y="740806"/>
                  </a:lnTo>
                  <a:lnTo>
                    <a:pt x="691363" y="759698"/>
                  </a:lnTo>
                  <a:lnTo>
                    <a:pt x="643934" y="774815"/>
                  </a:lnTo>
                  <a:lnTo>
                    <a:pt x="594246" y="785912"/>
                  </a:lnTo>
                  <a:lnTo>
                    <a:pt x="542596" y="792749"/>
                  </a:lnTo>
                  <a:lnTo>
                    <a:pt x="489283" y="795082"/>
                  </a:lnTo>
                  <a:lnTo>
                    <a:pt x="435970" y="792749"/>
                  </a:lnTo>
                  <a:lnTo>
                    <a:pt x="384320" y="785912"/>
                  </a:lnTo>
                  <a:lnTo>
                    <a:pt x="334632" y="774815"/>
                  </a:lnTo>
                  <a:lnTo>
                    <a:pt x="287203" y="759698"/>
                  </a:lnTo>
                  <a:lnTo>
                    <a:pt x="242332" y="740806"/>
                  </a:lnTo>
                  <a:lnTo>
                    <a:pt x="200319" y="718379"/>
                  </a:lnTo>
                  <a:lnTo>
                    <a:pt x="161460" y="692662"/>
                  </a:lnTo>
                  <a:lnTo>
                    <a:pt x="126055" y="663895"/>
                  </a:lnTo>
                  <a:lnTo>
                    <a:pt x="94403" y="632323"/>
                  </a:lnTo>
                  <a:lnTo>
                    <a:pt x="66801" y="598187"/>
                  </a:lnTo>
                  <a:lnTo>
                    <a:pt x="43548" y="561730"/>
                  </a:lnTo>
                  <a:lnTo>
                    <a:pt x="24943" y="523194"/>
                  </a:lnTo>
                  <a:lnTo>
                    <a:pt x="11285" y="482822"/>
                  </a:lnTo>
                  <a:lnTo>
                    <a:pt x="2871" y="440857"/>
                  </a:lnTo>
                  <a:lnTo>
                    <a:pt x="0" y="397541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6247676" y="4555235"/>
            <a:ext cx="3759200" cy="1305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74370">
              <a:lnSpc>
                <a:spcPct val="148600"/>
              </a:lnSpc>
              <a:spcBef>
                <a:spcPts val="100"/>
              </a:spcBef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МЕРЫ</a:t>
            </a:r>
            <a:r>
              <a:rPr sz="1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ГОСУДАР</a:t>
            </a:r>
            <a:r>
              <a:rPr sz="1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D393E"/>
                </a:solidFill>
                <a:latin typeface="Calibri"/>
                <a:cs typeface="Calibri"/>
              </a:rPr>
              <a:t>СТВЕННОЙ</a:t>
            </a:r>
            <a:r>
              <a:rPr sz="1400" spc="-35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2D393E"/>
                </a:solidFill>
                <a:latin typeface="Calibri"/>
                <a:cs typeface="Calibri"/>
              </a:rPr>
              <a:t>ПОДДЕРЖКИ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МЕРЫ</a:t>
            </a:r>
            <a:r>
              <a:rPr sz="1400" spc="25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РЕГИОН</a:t>
            </a:r>
            <a:r>
              <a:rPr sz="1400" spc="2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D393E"/>
                </a:solidFill>
                <a:latin typeface="Calibri"/>
                <a:cs typeface="Calibri"/>
              </a:rPr>
              <a:t>АЛЬНОЙ</a:t>
            </a:r>
            <a:r>
              <a:rPr sz="1400" spc="-25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2D393E"/>
                </a:solidFill>
                <a:latin typeface="Calibri"/>
                <a:cs typeface="Calibri"/>
              </a:rPr>
              <a:t>ПОДДЕРЖКИ</a:t>
            </a:r>
            <a:endParaRPr sz="1400">
              <a:latin typeface="Calibri"/>
              <a:cs typeface="Calibri"/>
            </a:endParaRPr>
          </a:p>
          <a:p>
            <a:pPr marL="12700" marR="5080">
              <a:lnSpc>
                <a:spcPts val="2590"/>
              </a:lnSpc>
              <a:spcBef>
                <a:spcPts val="5"/>
              </a:spcBef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НОРМАТИВНАЯ</a:t>
            </a:r>
            <a:r>
              <a:rPr sz="1400" spc="2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D393E"/>
                </a:solidFill>
                <a:latin typeface="Calibri"/>
                <a:cs typeface="Calibri"/>
              </a:rPr>
              <a:t>БАЗА</a:t>
            </a:r>
            <a:r>
              <a:rPr sz="1400" spc="-50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D393E"/>
                </a:solidFill>
                <a:latin typeface="Calibri"/>
                <a:cs typeface="Calibri"/>
              </a:rPr>
              <a:t>(в</a:t>
            </a:r>
            <a:r>
              <a:rPr sz="1400" spc="-45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2D393E"/>
                </a:solidFill>
                <a:latin typeface="Calibri"/>
                <a:cs typeface="Calibri"/>
              </a:rPr>
              <a:t>т.ч.</a:t>
            </a:r>
            <a:r>
              <a:rPr sz="1400" spc="-50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400" spc="-40" dirty="0">
                <a:solidFill>
                  <a:srgbClr val="2D393E"/>
                </a:solidFill>
                <a:latin typeface="Calibri"/>
                <a:cs typeface="Calibri"/>
              </a:rPr>
              <a:t>ЭПР, </a:t>
            </a:r>
            <a:r>
              <a:rPr sz="1400" spc="-20" dirty="0">
                <a:solidFill>
                  <a:srgbClr val="2D393E"/>
                </a:solidFill>
                <a:latin typeface="Calibri"/>
                <a:cs typeface="Calibri"/>
              </a:rPr>
              <a:t>ЭКСПЛУАТАЦИЯ)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КОМПЕТЕНЦИИ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828325" y="6421628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solidFill>
                  <a:srgbClr val="8B8C8D"/>
                </a:solidFill>
                <a:latin typeface="Calibri"/>
                <a:cs typeface="Calibri"/>
              </a:rPr>
              <a:t>7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848652" y="6392164"/>
            <a:ext cx="273812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*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2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учетом</a:t>
            </a:r>
            <a:r>
              <a:rPr sz="12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всей</a:t>
            </a:r>
            <a:r>
              <a:rPr sz="12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региональной</a:t>
            </a:r>
            <a:r>
              <a:rPr sz="12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специфики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513503" y="2509011"/>
            <a:ext cx="360108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40" dirty="0">
                <a:solidFill>
                  <a:srgbClr val="FFFFFF"/>
                </a:solidFill>
                <a:latin typeface="Calibri"/>
                <a:cs typeface="Calibri"/>
              </a:rPr>
              <a:t>ИНТЕГРАТОР</a:t>
            </a:r>
            <a:r>
              <a:rPr sz="2800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ПРОЦЕССА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2819237" y="2342012"/>
            <a:ext cx="5374005" cy="812165"/>
            <a:chOff x="2819237" y="2342012"/>
            <a:chExt cx="5374005" cy="812165"/>
          </a:xfrm>
        </p:grpSpPr>
        <p:sp>
          <p:nvSpPr>
            <p:cNvPr id="17" name="object 17"/>
            <p:cNvSpPr/>
            <p:nvPr/>
          </p:nvSpPr>
          <p:spPr>
            <a:xfrm>
              <a:off x="2819237" y="2348362"/>
              <a:ext cx="2926080" cy="0"/>
            </a:xfrm>
            <a:custGeom>
              <a:avLst/>
              <a:gdLst/>
              <a:ahLst/>
              <a:cxnLst/>
              <a:rect l="l" t="t" r="r" b="b"/>
              <a:pathLst>
                <a:path w="2926079">
                  <a:moveTo>
                    <a:pt x="0" y="0"/>
                  </a:moveTo>
                  <a:lnTo>
                    <a:pt x="2925679" y="1"/>
                  </a:lnTo>
                </a:path>
              </a:pathLst>
            </a:custGeom>
            <a:ln w="12700">
              <a:solidFill>
                <a:srgbClr val="00B0F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724540" y="3142366"/>
              <a:ext cx="2462530" cy="5715"/>
            </a:xfrm>
            <a:custGeom>
              <a:avLst/>
              <a:gdLst/>
              <a:ahLst/>
              <a:cxnLst/>
              <a:rect l="l" t="t" r="r" b="b"/>
              <a:pathLst>
                <a:path w="2462529" h="5714">
                  <a:moveTo>
                    <a:pt x="0" y="5114"/>
                  </a:moveTo>
                  <a:lnTo>
                    <a:pt x="2462198" y="0"/>
                  </a:lnTo>
                </a:path>
              </a:pathLst>
            </a:custGeom>
            <a:ln w="12700">
              <a:solidFill>
                <a:srgbClr val="00B0F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3824604" cy="6858000"/>
          </a:xfrm>
          <a:custGeom>
            <a:avLst/>
            <a:gdLst/>
            <a:ahLst/>
            <a:cxnLst/>
            <a:rect l="l" t="t" r="r" b="b"/>
            <a:pathLst>
              <a:path w="3824604" h="6858000">
                <a:moveTo>
                  <a:pt x="3824595" y="6858000"/>
                </a:moveTo>
                <a:lnTo>
                  <a:pt x="3824595" y="0"/>
                </a:lnTo>
                <a:lnTo>
                  <a:pt x="0" y="0"/>
                </a:lnTo>
                <a:lnTo>
                  <a:pt x="0" y="6858000"/>
                </a:lnTo>
                <a:lnTo>
                  <a:pt x="3824595" y="6858000"/>
                </a:lnTo>
                <a:close/>
              </a:path>
            </a:pathLst>
          </a:custGeom>
          <a:solidFill>
            <a:srgbClr val="6262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7005">
              <a:lnSpc>
                <a:spcPct val="100000"/>
              </a:lnSpc>
              <a:spcBef>
                <a:spcPts val="100"/>
              </a:spcBef>
            </a:pPr>
            <a:r>
              <a:rPr spc="-55" dirty="0"/>
              <a:t>БАЛАНС</a:t>
            </a:r>
            <a:r>
              <a:rPr spc="-80" dirty="0"/>
              <a:t> </a:t>
            </a:r>
            <a:r>
              <a:rPr spc="-65" dirty="0"/>
              <a:t>ИНТЕРЕСОВ</a:t>
            </a:r>
            <a:r>
              <a:rPr spc="-85" dirty="0"/>
              <a:t> </a:t>
            </a:r>
            <a:r>
              <a:rPr spc="-70" dirty="0"/>
              <a:t>УЧАСТНИК</a:t>
            </a:r>
            <a:r>
              <a:rPr spc="-85" dirty="0"/>
              <a:t> </a:t>
            </a:r>
            <a:r>
              <a:rPr dirty="0">
                <a:solidFill>
                  <a:srgbClr val="2D393E"/>
                </a:solidFill>
              </a:rPr>
              <a:t>ОВ</a:t>
            </a:r>
            <a:r>
              <a:rPr spc="365" dirty="0">
                <a:solidFill>
                  <a:srgbClr val="2D393E"/>
                </a:solidFill>
              </a:rPr>
              <a:t> </a:t>
            </a:r>
            <a:r>
              <a:rPr spc="-55" dirty="0">
                <a:solidFill>
                  <a:srgbClr val="2D393E"/>
                </a:solidFill>
              </a:rPr>
              <a:t>РЫНКА</a:t>
            </a:r>
            <a:r>
              <a:rPr spc="-90" dirty="0">
                <a:solidFill>
                  <a:srgbClr val="2D393E"/>
                </a:solidFill>
              </a:rPr>
              <a:t> </a:t>
            </a:r>
            <a:r>
              <a:rPr spc="-25" dirty="0">
                <a:solidFill>
                  <a:srgbClr val="2D393E"/>
                </a:solidFill>
              </a:rPr>
              <a:t>БЛА</a:t>
            </a:r>
          </a:p>
        </p:txBody>
      </p:sp>
      <p:sp>
        <p:nvSpPr>
          <p:cNvPr id="4" name="object 4"/>
          <p:cNvSpPr/>
          <p:nvPr/>
        </p:nvSpPr>
        <p:spPr>
          <a:xfrm>
            <a:off x="0" y="555833"/>
            <a:ext cx="3872229" cy="0"/>
          </a:xfrm>
          <a:custGeom>
            <a:avLst/>
            <a:gdLst/>
            <a:ahLst/>
            <a:cxnLst/>
            <a:rect l="l" t="t" r="r" b="b"/>
            <a:pathLst>
              <a:path w="3872229">
                <a:moveTo>
                  <a:pt x="0" y="0"/>
                </a:moveTo>
                <a:lnTo>
                  <a:pt x="3871901" y="0"/>
                </a:lnTo>
              </a:path>
            </a:pathLst>
          </a:custGeom>
          <a:ln w="12700">
            <a:solidFill>
              <a:srgbClr val="00B0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1841025" y="6441620"/>
            <a:ext cx="77470" cy="186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85"/>
              </a:lnSpc>
            </a:pPr>
            <a:r>
              <a:rPr sz="1200" spc="-60" dirty="0">
                <a:solidFill>
                  <a:srgbClr val="8B8C8D"/>
                </a:solidFill>
                <a:latin typeface="Calibri"/>
                <a:cs typeface="Calibri"/>
              </a:rPr>
              <a:t>8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4047781" y="0"/>
            <a:ext cx="8150859" cy="6858000"/>
            <a:chOff x="4047781" y="0"/>
            <a:chExt cx="8150859" cy="6858000"/>
          </a:xfrm>
        </p:grpSpPr>
        <p:sp>
          <p:nvSpPr>
            <p:cNvPr id="7" name="object 7"/>
            <p:cNvSpPr/>
            <p:nvPr/>
          </p:nvSpPr>
          <p:spPr>
            <a:xfrm>
              <a:off x="7973923" y="0"/>
              <a:ext cx="4218305" cy="6858000"/>
            </a:xfrm>
            <a:custGeom>
              <a:avLst/>
              <a:gdLst/>
              <a:ahLst/>
              <a:cxnLst/>
              <a:rect l="l" t="t" r="r" b="b"/>
              <a:pathLst>
                <a:path w="4218305" h="6858000">
                  <a:moveTo>
                    <a:pt x="0" y="0"/>
                  </a:moveTo>
                  <a:lnTo>
                    <a:pt x="0" y="6858000"/>
                  </a:lnTo>
                  <a:lnTo>
                    <a:pt x="4218076" y="6858000"/>
                  </a:lnTo>
                  <a:lnTo>
                    <a:pt x="421807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262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328763" y="690633"/>
              <a:ext cx="979169" cy="795655"/>
            </a:xfrm>
            <a:custGeom>
              <a:avLst/>
              <a:gdLst/>
              <a:ahLst/>
              <a:cxnLst/>
              <a:rect l="l" t="t" r="r" b="b"/>
              <a:pathLst>
                <a:path w="979170" h="795655">
                  <a:moveTo>
                    <a:pt x="0" y="397541"/>
                  </a:moveTo>
                  <a:lnTo>
                    <a:pt x="2871" y="354224"/>
                  </a:lnTo>
                  <a:lnTo>
                    <a:pt x="11285" y="312259"/>
                  </a:lnTo>
                  <a:lnTo>
                    <a:pt x="24943" y="271887"/>
                  </a:lnTo>
                  <a:lnTo>
                    <a:pt x="43548" y="233351"/>
                  </a:lnTo>
                  <a:lnTo>
                    <a:pt x="66801" y="196894"/>
                  </a:lnTo>
                  <a:lnTo>
                    <a:pt x="94403" y="162758"/>
                  </a:lnTo>
                  <a:lnTo>
                    <a:pt x="126055" y="131186"/>
                  </a:lnTo>
                  <a:lnTo>
                    <a:pt x="161460" y="102419"/>
                  </a:lnTo>
                  <a:lnTo>
                    <a:pt x="200319" y="76702"/>
                  </a:lnTo>
                  <a:lnTo>
                    <a:pt x="242332" y="54276"/>
                  </a:lnTo>
                  <a:lnTo>
                    <a:pt x="287203" y="35383"/>
                  </a:lnTo>
                  <a:lnTo>
                    <a:pt x="334632" y="20266"/>
                  </a:lnTo>
                  <a:lnTo>
                    <a:pt x="384320" y="9169"/>
                  </a:lnTo>
                  <a:lnTo>
                    <a:pt x="435970" y="2332"/>
                  </a:lnTo>
                  <a:lnTo>
                    <a:pt x="489283" y="0"/>
                  </a:lnTo>
                  <a:lnTo>
                    <a:pt x="542596" y="2332"/>
                  </a:lnTo>
                  <a:lnTo>
                    <a:pt x="594246" y="9169"/>
                  </a:lnTo>
                  <a:lnTo>
                    <a:pt x="643934" y="20266"/>
                  </a:lnTo>
                  <a:lnTo>
                    <a:pt x="691363" y="35383"/>
                  </a:lnTo>
                  <a:lnTo>
                    <a:pt x="736234" y="54276"/>
                  </a:lnTo>
                  <a:lnTo>
                    <a:pt x="778247" y="76702"/>
                  </a:lnTo>
                  <a:lnTo>
                    <a:pt x="817106" y="102419"/>
                  </a:lnTo>
                  <a:lnTo>
                    <a:pt x="852511" y="131186"/>
                  </a:lnTo>
                  <a:lnTo>
                    <a:pt x="884163" y="162758"/>
                  </a:lnTo>
                  <a:lnTo>
                    <a:pt x="911765" y="196894"/>
                  </a:lnTo>
                  <a:lnTo>
                    <a:pt x="935018" y="233351"/>
                  </a:lnTo>
                  <a:lnTo>
                    <a:pt x="953623" y="271887"/>
                  </a:lnTo>
                  <a:lnTo>
                    <a:pt x="967281" y="312259"/>
                  </a:lnTo>
                  <a:lnTo>
                    <a:pt x="975695" y="354224"/>
                  </a:lnTo>
                  <a:lnTo>
                    <a:pt x="978567" y="397541"/>
                  </a:lnTo>
                  <a:lnTo>
                    <a:pt x="975695" y="440857"/>
                  </a:lnTo>
                  <a:lnTo>
                    <a:pt x="967281" y="482822"/>
                  </a:lnTo>
                  <a:lnTo>
                    <a:pt x="953623" y="523194"/>
                  </a:lnTo>
                  <a:lnTo>
                    <a:pt x="935018" y="561730"/>
                  </a:lnTo>
                  <a:lnTo>
                    <a:pt x="911765" y="598187"/>
                  </a:lnTo>
                  <a:lnTo>
                    <a:pt x="884163" y="632323"/>
                  </a:lnTo>
                  <a:lnTo>
                    <a:pt x="852511" y="663895"/>
                  </a:lnTo>
                  <a:lnTo>
                    <a:pt x="817106" y="692662"/>
                  </a:lnTo>
                  <a:lnTo>
                    <a:pt x="778247" y="718379"/>
                  </a:lnTo>
                  <a:lnTo>
                    <a:pt x="736234" y="740806"/>
                  </a:lnTo>
                  <a:lnTo>
                    <a:pt x="691363" y="759698"/>
                  </a:lnTo>
                  <a:lnTo>
                    <a:pt x="643934" y="774815"/>
                  </a:lnTo>
                  <a:lnTo>
                    <a:pt x="594246" y="785912"/>
                  </a:lnTo>
                  <a:lnTo>
                    <a:pt x="542596" y="792749"/>
                  </a:lnTo>
                  <a:lnTo>
                    <a:pt x="489283" y="795082"/>
                  </a:lnTo>
                  <a:lnTo>
                    <a:pt x="435970" y="792749"/>
                  </a:lnTo>
                  <a:lnTo>
                    <a:pt x="384320" y="785912"/>
                  </a:lnTo>
                  <a:lnTo>
                    <a:pt x="334632" y="774815"/>
                  </a:lnTo>
                  <a:lnTo>
                    <a:pt x="287203" y="759698"/>
                  </a:lnTo>
                  <a:lnTo>
                    <a:pt x="242332" y="740806"/>
                  </a:lnTo>
                  <a:lnTo>
                    <a:pt x="200319" y="718379"/>
                  </a:lnTo>
                  <a:lnTo>
                    <a:pt x="161460" y="692662"/>
                  </a:lnTo>
                  <a:lnTo>
                    <a:pt x="126055" y="663895"/>
                  </a:lnTo>
                  <a:lnTo>
                    <a:pt x="94403" y="632323"/>
                  </a:lnTo>
                  <a:lnTo>
                    <a:pt x="66801" y="598187"/>
                  </a:lnTo>
                  <a:lnTo>
                    <a:pt x="43548" y="561730"/>
                  </a:lnTo>
                  <a:lnTo>
                    <a:pt x="24943" y="523194"/>
                  </a:lnTo>
                  <a:lnTo>
                    <a:pt x="11285" y="482822"/>
                  </a:lnTo>
                  <a:lnTo>
                    <a:pt x="2871" y="440857"/>
                  </a:lnTo>
                  <a:lnTo>
                    <a:pt x="0" y="397541"/>
                  </a:lnTo>
                  <a:close/>
                </a:path>
              </a:pathLst>
            </a:custGeom>
            <a:ln w="12700">
              <a:solidFill>
                <a:srgbClr val="62626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424011" y="696414"/>
              <a:ext cx="979169" cy="795655"/>
            </a:xfrm>
            <a:custGeom>
              <a:avLst/>
              <a:gdLst/>
              <a:ahLst/>
              <a:cxnLst/>
              <a:rect l="l" t="t" r="r" b="b"/>
              <a:pathLst>
                <a:path w="979170" h="795655">
                  <a:moveTo>
                    <a:pt x="0" y="397541"/>
                  </a:moveTo>
                  <a:lnTo>
                    <a:pt x="2871" y="354224"/>
                  </a:lnTo>
                  <a:lnTo>
                    <a:pt x="11285" y="312259"/>
                  </a:lnTo>
                  <a:lnTo>
                    <a:pt x="24943" y="271887"/>
                  </a:lnTo>
                  <a:lnTo>
                    <a:pt x="43548" y="233351"/>
                  </a:lnTo>
                  <a:lnTo>
                    <a:pt x="66801" y="196894"/>
                  </a:lnTo>
                  <a:lnTo>
                    <a:pt x="94403" y="162758"/>
                  </a:lnTo>
                  <a:lnTo>
                    <a:pt x="126055" y="131186"/>
                  </a:lnTo>
                  <a:lnTo>
                    <a:pt x="161460" y="102419"/>
                  </a:lnTo>
                  <a:lnTo>
                    <a:pt x="200319" y="76702"/>
                  </a:lnTo>
                  <a:lnTo>
                    <a:pt x="242332" y="54276"/>
                  </a:lnTo>
                  <a:lnTo>
                    <a:pt x="287203" y="35383"/>
                  </a:lnTo>
                  <a:lnTo>
                    <a:pt x="334632" y="20266"/>
                  </a:lnTo>
                  <a:lnTo>
                    <a:pt x="384320" y="9169"/>
                  </a:lnTo>
                  <a:lnTo>
                    <a:pt x="435970" y="2332"/>
                  </a:lnTo>
                  <a:lnTo>
                    <a:pt x="489283" y="0"/>
                  </a:lnTo>
                  <a:lnTo>
                    <a:pt x="542596" y="2332"/>
                  </a:lnTo>
                  <a:lnTo>
                    <a:pt x="594246" y="9169"/>
                  </a:lnTo>
                  <a:lnTo>
                    <a:pt x="643934" y="20266"/>
                  </a:lnTo>
                  <a:lnTo>
                    <a:pt x="691363" y="35383"/>
                  </a:lnTo>
                  <a:lnTo>
                    <a:pt x="736234" y="54276"/>
                  </a:lnTo>
                  <a:lnTo>
                    <a:pt x="778247" y="76702"/>
                  </a:lnTo>
                  <a:lnTo>
                    <a:pt x="817106" y="102419"/>
                  </a:lnTo>
                  <a:lnTo>
                    <a:pt x="852511" y="131186"/>
                  </a:lnTo>
                  <a:lnTo>
                    <a:pt x="884163" y="162758"/>
                  </a:lnTo>
                  <a:lnTo>
                    <a:pt x="911765" y="196894"/>
                  </a:lnTo>
                  <a:lnTo>
                    <a:pt x="935018" y="233351"/>
                  </a:lnTo>
                  <a:lnTo>
                    <a:pt x="953623" y="271887"/>
                  </a:lnTo>
                  <a:lnTo>
                    <a:pt x="967281" y="312259"/>
                  </a:lnTo>
                  <a:lnTo>
                    <a:pt x="975695" y="354224"/>
                  </a:lnTo>
                  <a:lnTo>
                    <a:pt x="978567" y="397541"/>
                  </a:lnTo>
                  <a:lnTo>
                    <a:pt x="975695" y="440857"/>
                  </a:lnTo>
                  <a:lnTo>
                    <a:pt x="967281" y="482822"/>
                  </a:lnTo>
                  <a:lnTo>
                    <a:pt x="953623" y="523194"/>
                  </a:lnTo>
                  <a:lnTo>
                    <a:pt x="935018" y="561730"/>
                  </a:lnTo>
                  <a:lnTo>
                    <a:pt x="911765" y="598187"/>
                  </a:lnTo>
                  <a:lnTo>
                    <a:pt x="884163" y="632323"/>
                  </a:lnTo>
                  <a:lnTo>
                    <a:pt x="852511" y="663895"/>
                  </a:lnTo>
                  <a:lnTo>
                    <a:pt x="817106" y="692662"/>
                  </a:lnTo>
                  <a:lnTo>
                    <a:pt x="778247" y="718379"/>
                  </a:lnTo>
                  <a:lnTo>
                    <a:pt x="736234" y="740806"/>
                  </a:lnTo>
                  <a:lnTo>
                    <a:pt x="691363" y="759698"/>
                  </a:lnTo>
                  <a:lnTo>
                    <a:pt x="643934" y="774815"/>
                  </a:lnTo>
                  <a:lnTo>
                    <a:pt x="594246" y="785912"/>
                  </a:lnTo>
                  <a:lnTo>
                    <a:pt x="542596" y="792749"/>
                  </a:lnTo>
                  <a:lnTo>
                    <a:pt x="489283" y="795082"/>
                  </a:lnTo>
                  <a:lnTo>
                    <a:pt x="435970" y="792749"/>
                  </a:lnTo>
                  <a:lnTo>
                    <a:pt x="384320" y="785912"/>
                  </a:lnTo>
                  <a:lnTo>
                    <a:pt x="334632" y="774815"/>
                  </a:lnTo>
                  <a:lnTo>
                    <a:pt x="287203" y="759698"/>
                  </a:lnTo>
                  <a:lnTo>
                    <a:pt x="242332" y="740806"/>
                  </a:lnTo>
                  <a:lnTo>
                    <a:pt x="200319" y="718379"/>
                  </a:lnTo>
                  <a:lnTo>
                    <a:pt x="161460" y="692662"/>
                  </a:lnTo>
                  <a:lnTo>
                    <a:pt x="126055" y="663895"/>
                  </a:lnTo>
                  <a:lnTo>
                    <a:pt x="94403" y="632323"/>
                  </a:lnTo>
                  <a:lnTo>
                    <a:pt x="66801" y="598187"/>
                  </a:lnTo>
                  <a:lnTo>
                    <a:pt x="43548" y="561730"/>
                  </a:lnTo>
                  <a:lnTo>
                    <a:pt x="24943" y="523194"/>
                  </a:lnTo>
                  <a:lnTo>
                    <a:pt x="11285" y="482822"/>
                  </a:lnTo>
                  <a:lnTo>
                    <a:pt x="2871" y="440857"/>
                  </a:lnTo>
                  <a:lnTo>
                    <a:pt x="0" y="397541"/>
                  </a:lnTo>
                  <a:close/>
                </a:path>
              </a:pathLst>
            </a:custGeom>
            <a:ln w="12700">
              <a:solidFill>
                <a:srgbClr val="00B0F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054131" y="690633"/>
              <a:ext cx="1848485" cy="6350"/>
            </a:xfrm>
            <a:custGeom>
              <a:avLst/>
              <a:gdLst/>
              <a:ahLst/>
              <a:cxnLst/>
              <a:rect l="l" t="t" r="r" b="b"/>
              <a:pathLst>
                <a:path w="1848485" h="6350">
                  <a:moveTo>
                    <a:pt x="0" y="0"/>
                  </a:moveTo>
                  <a:lnTo>
                    <a:pt x="1847952" y="5911"/>
                  </a:lnTo>
                </a:path>
              </a:pathLst>
            </a:custGeom>
            <a:ln w="12700">
              <a:solidFill>
                <a:srgbClr val="00B0F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881707" y="1480916"/>
              <a:ext cx="6310630" cy="0"/>
            </a:xfrm>
            <a:custGeom>
              <a:avLst/>
              <a:gdLst/>
              <a:ahLst/>
              <a:cxnLst/>
              <a:rect l="l" t="t" r="r" b="b"/>
              <a:pathLst>
                <a:path w="6310630">
                  <a:moveTo>
                    <a:pt x="0" y="0"/>
                  </a:moveTo>
                  <a:lnTo>
                    <a:pt x="6310292" y="0"/>
                  </a:lnTo>
                </a:path>
              </a:pathLst>
            </a:custGeom>
            <a:ln w="12700">
              <a:solidFill>
                <a:srgbClr val="00B0F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3877471" y="881379"/>
            <a:ext cx="360108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40" dirty="0">
                <a:solidFill>
                  <a:srgbClr val="2D393E"/>
                </a:solidFill>
                <a:latin typeface="Calibri"/>
                <a:cs typeface="Calibri"/>
              </a:rPr>
              <a:t>ИНТЕГРАТОР</a:t>
            </a:r>
            <a:r>
              <a:rPr sz="2800" spc="-90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2D393E"/>
                </a:solidFill>
                <a:latin typeface="Calibri"/>
                <a:cs typeface="Calibri"/>
              </a:rPr>
              <a:t>ПРОЦЕССА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10068" y="843788"/>
            <a:ext cx="29241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ОСНОВНЫЕ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ЗАДАЧИ</a:t>
            </a:r>
            <a:r>
              <a:rPr sz="18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РЕГИОНА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-6349" y="544718"/>
            <a:ext cx="12204700" cy="4066540"/>
            <a:chOff x="-6349" y="544718"/>
            <a:chExt cx="12204700" cy="4066540"/>
          </a:xfrm>
        </p:grpSpPr>
        <p:sp>
          <p:nvSpPr>
            <p:cNvPr id="15" name="object 15"/>
            <p:cNvSpPr/>
            <p:nvPr/>
          </p:nvSpPr>
          <p:spPr>
            <a:xfrm>
              <a:off x="7980787" y="555832"/>
              <a:ext cx="4211320" cy="0"/>
            </a:xfrm>
            <a:custGeom>
              <a:avLst/>
              <a:gdLst/>
              <a:ahLst/>
              <a:cxnLst/>
              <a:rect l="l" t="t" r="r" b="b"/>
              <a:pathLst>
                <a:path w="4211320">
                  <a:moveTo>
                    <a:pt x="0" y="0"/>
                  </a:moveTo>
                  <a:lnTo>
                    <a:pt x="4211213" y="0"/>
                  </a:lnTo>
                </a:path>
              </a:pathLst>
            </a:custGeom>
            <a:ln w="12700">
              <a:solidFill>
                <a:srgbClr val="00B0F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798731" y="551068"/>
              <a:ext cx="4175760" cy="0"/>
            </a:xfrm>
            <a:custGeom>
              <a:avLst/>
              <a:gdLst/>
              <a:ahLst/>
              <a:cxnLst/>
              <a:rect l="l" t="t" r="r" b="b"/>
              <a:pathLst>
                <a:path w="4175759">
                  <a:moveTo>
                    <a:pt x="0" y="0"/>
                  </a:moveTo>
                  <a:lnTo>
                    <a:pt x="4175192" y="1"/>
                  </a:lnTo>
                </a:path>
              </a:pathLst>
            </a:custGeom>
            <a:ln w="12700">
              <a:solidFill>
                <a:srgbClr val="62626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0" y="1209669"/>
              <a:ext cx="3482975" cy="0"/>
            </a:xfrm>
            <a:custGeom>
              <a:avLst/>
              <a:gdLst/>
              <a:ahLst/>
              <a:cxnLst/>
              <a:rect l="l" t="t" r="r" b="b"/>
              <a:pathLst>
                <a:path w="3482975">
                  <a:moveTo>
                    <a:pt x="0" y="0"/>
                  </a:moveTo>
                  <a:lnTo>
                    <a:pt x="3482685" y="0"/>
                  </a:lnTo>
                </a:path>
              </a:pathLst>
            </a:custGeom>
            <a:ln w="12700">
              <a:solidFill>
                <a:srgbClr val="00B0F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482685" y="698739"/>
              <a:ext cx="571500" cy="519430"/>
            </a:xfrm>
            <a:custGeom>
              <a:avLst/>
              <a:gdLst/>
              <a:ahLst/>
              <a:cxnLst/>
              <a:rect l="l" t="t" r="r" b="b"/>
              <a:pathLst>
                <a:path w="571500" h="519430">
                  <a:moveTo>
                    <a:pt x="0" y="518835"/>
                  </a:moveTo>
                  <a:lnTo>
                    <a:pt x="571448" y="0"/>
                  </a:lnTo>
                </a:path>
              </a:pathLst>
            </a:custGeom>
            <a:ln w="12700">
              <a:solidFill>
                <a:srgbClr val="00B0F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729393"/>
              <a:ext cx="110475" cy="173154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2630111"/>
              <a:ext cx="105560" cy="173154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217594"/>
              <a:ext cx="110478" cy="173153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3862689"/>
              <a:ext cx="100648" cy="173154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4437725"/>
              <a:ext cx="105561" cy="173154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2174457"/>
              <a:ext cx="100646" cy="173154"/>
            </a:xfrm>
            <a:prstGeom prst="rect">
              <a:avLst/>
            </a:prstGeom>
          </p:spPr>
        </p:pic>
      </p:grpSp>
      <p:sp>
        <p:nvSpPr>
          <p:cNvPr id="25" name="object 25"/>
          <p:cNvSpPr txBox="1"/>
          <p:nvPr/>
        </p:nvSpPr>
        <p:spPr>
          <a:xfrm>
            <a:off x="292380" y="1699767"/>
            <a:ext cx="3387090" cy="3155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ФОРМИРОВАНИЕ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СПРОСА</a:t>
            </a: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 (УПРАВЛЕНИЕ)</a:t>
            </a:r>
            <a:endParaRPr sz="13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45"/>
              </a:spcBef>
            </a:pPr>
            <a:endParaRPr sz="13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300" spc="-20" dirty="0">
                <a:solidFill>
                  <a:srgbClr val="FFFFFF"/>
                </a:solidFill>
                <a:latin typeface="Calibri"/>
                <a:cs typeface="Calibri"/>
              </a:rPr>
              <a:t>ОРГАНИЗАЦИЯ</a:t>
            </a:r>
            <a:r>
              <a:rPr sz="1300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ОБУЧЕНИЯ</a:t>
            </a:r>
            <a:endParaRPr sz="13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70"/>
              </a:spcBef>
            </a:pPr>
            <a:endParaRPr sz="1300">
              <a:latin typeface="Calibri"/>
              <a:cs typeface="Calibri"/>
            </a:endParaRPr>
          </a:p>
          <a:p>
            <a:pPr marL="12700" marR="436880">
              <a:lnSpc>
                <a:spcPts val="1490"/>
              </a:lnSpc>
            </a:pP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РАЗВИТИЕ</a:t>
            </a:r>
            <a:r>
              <a:rPr sz="13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КОМПЕТЕНЦИЙ</a:t>
            </a:r>
            <a:r>
              <a:rPr sz="13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 РАЗРАБОТКЕ, ПРОИЗВОДСТВЕ,</a:t>
            </a:r>
            <a:r>
              <a:rPr sz="13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ЭКСПЛУАТАЦИИ</a:t>
            </a:r>
            <a:endParaRPr sz="1300">
              <a:latin typeface="Calibri"/>
              <a:cs typeface="Calibri"/>
            </a:endParaRPr>
          </a:p>
          <a:p>
            <a:pPr marL="12700" marR="5080">
              <a:lnSpc>
                <a:spcPct val="103099"/>
              </a:lnSpc>
              <a:spcBef>
                <a:spcPts val="1350"/>
              </a:spcBef>
            </a:pPr>
            <a:r>
              <a:rPr sz="1300" spc="-20" dirty="0">
                <a:solidFill>
                  <a:srgbClr val="FFFFFF"/>
                </a:solidFill>
                <a:latin typeface="Calibri"/>
                <a:cs typeface="Calibri"/>
              </a:rPr>
              <a:t>ОРГАНИЗАЦИЯ</a:t>
            </a:r>
            <a:r>
              <a:rPr sz="13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СИСТЕМНОГО</a:t>
            </a:r>
            <a:r>
              <a:rPr sz="13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УПРАВЛЕНИЯ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ДАННЫМИ</a:t>
            </a:r>
            <a:r>
              <a:rPr sz="13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-20" dirty="0">
                <a:solidFill>
                  <a:srgbClr val="FFFFFF"/>
                </a:solidFill>
                <a:latin typeface="Calibri"/>
                <a:cs typeface="Calibri"/>
              </a:rPr>
              <a:t>(СБОР,</a:t>
            </a:r>
            <a:r>
              <a:rPr sz="13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ХРАНЕНИЕ,</a:t>
            </a:r>
            <a:r>
              <a:rPr sz="13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ИНТЕРПРЕТАЦИЯ)</a:t>
            </a:r>
            <a:endParaRPr sz="13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35"/>
              </a:spcBef>
            </a:pPr>
            <a:endParaRPr sz="1300">
              <a:latin typeface="Calibri"/>
              <a:cs typeface="Calibri"/>
            </a:endParaRPr>
          </a:p>
          <a:p>
            <a:pPr marL="12700" marR="149860">
              <a:lnSpc>
                <a:spcPct val="101499"/>
              </a:lnSpc>
            </a:pP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ОЦЕНКА</a:t>
            </a:r>
            <a:r>
              <a:rPr sz="13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-20" dirty="0">
                <a:solidFill>
                  <a:srgbClr val="FFFFFF"/>
                </a:solidFill>
                <a:latin typeface="Calibri"/>
                <a:cs typeface="Calibri"/>
              </a:rPr>
              <a:t>ЭКОНОМИЧЕСКОЙ</a:t>
            </a:r>
            <a:r>
              <a:rPr sz="13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ЭФФЕКТИВНОСТИ БЛА-СЕРВИСОВ</a:t>
            </a:r>
            <a:endParaRPr sz="1300">
              <a:latin typeface="Calibri"/>
              <a:cs typeface="Calibri"/>
            </a:endParaRPr>
          </a:p>
          <a:p>
            <a:pPr marL="12700" marR="258445">
              <a:lnSpc>
                <a:spcPct val="115399"/>
              </a:lnSpc>
              <a:spcBef>
                <a:spcPts val="1295"/>
              </a:spcBef>
            </a:pP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ПРОДВИЖЕНИЕ</a:t>
            </a:r>
            <a:r>
              <a:rPr sz="13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-20" dirty="0">
                <a:solidFill>
                  <a:srgbClr val="FFFFFF"/>
                </a:solidFill>
                <a:latin typeface="Calibri"/>
                <a:cs typeface="Calibri"/>
              </a:rPr>
              <a:t>ГОТОВЫХ</a:t>
            </a:r>
            <a:r>
              <a:rPr sz="13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КЕЙСОВ</a:t>
            </a: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ДЛЯ</a:t>
            </a:r>
            <a:r>
              <a:rPr sz="13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-25" dirty="0">
                <a:solidFill>
                  <a:srgbClr val="FFFFFF"/>
                </a:solidFill>
                <a:latin typeface="Calibri"/>
                <a:cs typeface="Calibri"/>
              </a:rPr>
              <a:t>МСП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(ЖКХ, </a:t>
            </a: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СТРОИТЕЛЬСТВО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 И</a:t>
            </a:r>
            <a:r>
              <a:rPr sz="13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-20" dirty="0">
                <a:solidFill>
                  <a:srgbClr val="FFFFFF"/>
                </a:solidFill>
                <a:latin typeface="Calibri"/>
                <a:cs typeface="Calibri"/>
              </a:rPr>
              <a:t>ДР.)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1980725" y="6574028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solidFill>
                  <a:srgbClr val="FFFFFF"/>
                </a:solidFill>
                <a:latin typeface="Calibri"/>
                <a:cs typeface="Calibri"/>
              </a:rPr>
              <a:t>8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8019319" y="1102867"/>
            <a:ext cx="4178300" cy="49263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ИСПОЛНИТЕЛИ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ЗАДАЧ</a:t>
            </a:r>
            <a:r>
              <a:rPr sz="1800" spc="3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ПО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КООРДИНАЦИИ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25"/>
              </a:spcBef>
            </a:pPr>
            <a:endParaRPr sz="1800">
              <a:latin typeface="Calibri"/>
              <a:cs typeface="Calibri"/>
            </a:endParaRPr>
          </a:p>
          <a:p>
            <a:pPr marL="829310" marR="1698625" indent="-495300">
              <a:lnSpc>
                <a:spcPct val="115399"/>
              </a:lnSpc>
            </a:pPr>
            <a:r>
              <a:rPr sz="1300" spc="-20" dirty="0">
                <a:solidFill>
                  <a:srgbClr val="FFFFFF"/>
                </a:solidFill>
                <a:latin typeface="Calibri"/>
                <a:cs typeface="Calibri"/>
              </a:rPr>
              <a:t>МОНИТОРИНГА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 И</a:t>
            </a:r>
            <a:r>
              <a:rPr sz="13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ЛОГИСТИКИ ОПЕРАТОР</a:t>
            </a:r>
            <a:endParaRPr sz="1300">
              <a:latin typeface="Calibri"/>
              <a:cs typeface="Calibri"/>
            </a:endParaRPr>
          </a:p>
          <a:p>
            <a:pPr marL="1096010">
              <a:lnSpc>
                <a:spcPts val="1510"/>
              </a:lnSpc>
            </a:pPr>
            <a:r>
              <a:rPr sz="1300" spc="-35" dirty="0">
                <a:solidFill>
                  <a:srgbClr val="FFFFFF"/>
                </a:solidFill>
                <a:latin typeface="Calibri"/>
                <a:cs typeface="Calibri"/>
              </a:rPr>
              <a:t>ЭКСПЛУАТАНТ</a:t>
            </a:r>
            <a:r>
              <a:rPr sz="13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№</a:t>
            </a:r>
            <a:r>
              <a:rPr sz="13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-5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1300">
              <a:latin typeface="Calibri"/>
              <a:cs typeface="Calibri"/>
            </a:endParaRPr>
          </a:p>
          <a:p>
            <a:pPr marL="1096010">
              <a:lnSpc>
                <a:spcPct val="100000"/>
              </a:lnSpc>
              <a:spcBef>
                <a:spcPts val="50"/>
              </a:spcBef>
            </a:pPr>
            <a:r>
              <a:rPr sz="1300" spc="-35" dirty="0">
                <a:solidFill>
                  <a:srgbClr val="FFFFFF"/>
                </a:solidFill>
                <a:latin typeface="Calibri"/>
                <a:cs typeface="Calibri"/>
              </a:rPr>
              <a:t>ЭКСПЛУАТАНТ</a:t>
            </a:r>
            <a:r>
              <a:rPr sz="13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№</a:t>
            </a:r>
            <a:r>
              <a:rPr sz="13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-5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13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50"/>
              </a:spcBef>
            </a:pPr>
            <a:endParaRPr sz="1300">
              <a:latin typeface="Calibri"/>
              <a:cs typeface="Calibri"/>
            </a:endParaRPr>
          </a:p>
          <a:p>
            <a:pPr marL="372110">
              <a:lnSpc>
                <a:spcPct val="100000"/>
              </a:lnSpc>
            </a:pP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ПРОИЗВОДСТВА</a:t>
            </a:r>
            <a:endParaRPr sz="1300">
              <a:latin typeface="Calibri"/>
              <a:cs typeface="Calibri"/>
            </a:endParaRPr>
          </a:p>
          <a:p>
            <a:pPr marL="867410">
              <a:lnSpc>
                <a:spcPct val="100000"/>
              </a:lnSpc>
              <a:spcBef>
                <a:spcPts val="240"/>
              </a:spcBef>
            </a:pPr>
            <a:r>
              <a:rPr sz="1300" spc="-25" dirty="0">
                <a:solidFill>
                  <a:srgbClr val="FFFFFF"/>
                </a:solidFill>
                <a:latin typeface="Calibri"/>
                <a:cs typeface="Calibri"/>
              </a:rPr>
              <a:t>НПЦ</a:t>
            </a:r>
            <a:endParaRPr sz="1300">
              <a:latin typeface="Calibri"/>
              <a:cs typeface="Calibri"/>
            </a:endParaRPr>
          </a:p>
          <a:p>
            <a:pPr marL="1134110">
              <a:lnSpc>
                <a:spcPct val="100000"/>
              </a:lnSpc>
              <a:spcBef>
                <a:spcPts val="530"/>
              </a:spcBef>
            </a:pP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ПРОИЗВОДИТЕЛЬ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№</a:t>
            </a:r>
            <a:r>
              <a:rPr sz="13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-5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1300">
              <a:latin typeface="Calibri"/>
              <a:cs typeface="Calibri"/>
            </a:endParaRPr>
          </a:p>
          <a:p>
            <a:pPr marL="1134110">
              <a:lnSpc>
                <a:spcPct val="100000"/>
              </a:lnSpc>
              <a:spcBef>
                <a:spcPts val="240"/>
              </a:spcBef>
            </a:pP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ПРОИЗВОДИТЕЛЬ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№</a:t>
            </a:r>
            <a:r>
              <a:rPr sz="13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-5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1300">
              <a:latin typeface="Calibri"/>
              <a:cs typeface="Calibri"/>
            </a:endParaRPr>
          </a:p>
          <a:p>
            <a:pPr marL="334010">
              <a:lnSpc>
                <a:spcPct val="100000"/>
              </a:lnSpc>
              <a:spcBef>
                <a:spcPts val="1535"/>
              </a:spcBef>
            </a:pP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СБЫТА</a:t>
            </a:r>
            <a:endParaRPr sz="1300">
              <a:latin typeface="Calibri"/>
              <a:cs typeface="Calibri"/>
            </a:endParaRPr>
          </a:p>
          <a:p>
            <a:pPr marL="829310">
              <a:lnSpc>
                <a:spcPts val="1525"/>
              </a:lnSpc>
              <a:spcBef>
                <a:spcPts val="50"/>
              </a:spcBef>
            </a:pP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ЗАКАЗЧИК</a:t>
            </a:r>
            <a:r>
              <a:rPr sz="13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№</a:t>
            </a:r>
            <a:r>
              <a:rPr sz="13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-5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1300">
              <a:latin typeface="Calibri"/>
              <a:cs typeface="Calibri"/>
            </a:endParaRPr>
          </a:p>
          <a:p>
            <a:pPr marL="829310">
              <a:lnSpc>
                <a:spcPts val="1525"/>
              </a:lnSpc>
            </a:pP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ЗАКАЗЧИК</a:t>
            </a:r>
            <a:r>
              <a:rPr sz="13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№</a:t>
            </a:r>
            <a:r>
              <a:rPr sz="13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-5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1300">
              <a:latin typeface="Calibri"/>
              <a:cs typeface="Calibri"/>
            </a:endParaRPr>
          </a:p>
          <a:p>
            <a:pPr marL="334010">
              <a:lnSpc>
                <a:spcPct val="100000"/>
              </a:lnSpc>
              <a:spcBef>
                <a:spcPts val="1545"/>
              </a:spcBef>
            </a:pPr>
            <a:r>
              <a:rPr sz="1300" spc="-25" dirty="0">
                <a:solidFill>
                  <a:srgbClr val="FFFFFF"/>
                </a:solidFill>
                <a:latin typeface="Calibri"/>
                <a:cs typeface="Calibri"/>
              </a:rPr>
              <a:t>РАЗРАБОТКИ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ПО</a:t>
            </a:r>
            <a:endParaRPr sz="1600">
              <a:latin typeface="Calibri"/>
              <a:cs typeface="Calibri"/>
            </a:endParaRPr>
          </a:p>
          <a:p>
            <a:pPr marL="486409" marR="81915">
              <a:lnSpc>
                <a:spcPct val="99200"/>
              </a:lnSpc>
              <a:spcBef>
                <a:spcPts val="100"/>
              </a:spcBef>
            </a:pPr>
            <a:r>
              <a:rPr sz="1300" spc="-25" dirty="0">
                <a:solidFill>
                  <a:srgbClr val="FFFFFF"/>
                </a:solidFill>
                <a:latin typeface="Calibri"/>
                <a:cs typeface="Calibri"/>
              </a:rPr>
              <a:t>РАЗРАБОТЧИК</a:t>
            </a:r>
            <a:r>
              <a:rPr sz="13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ПО</a:t>
            </a:r>
            <a:r>
              <a:rPr sz="13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-20" dirty="0">
                <a:solidFill>
                  <a:srgbClr val="FFFFFF"/>
                </a:solidFill>
                <a:latin typeface="Calibri"/>
                <a:cs typeface="Calibri"/>
              </a:rPr>
              <a:t>РАСШИФРОВКЕ</a:t>
            </a:r>
            <a:r>
              <a:rPr sz="13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ДАННЫХ РАЗРАБОТЧИК</a:t>
            </a:r>
            <a:r>
              <a:rPr sz="1300" spc="20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ПО</a:t>
            </a:r>
            <a:r>
              <a:rPr sz="13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КОМПЛЕКСИРОВАНИЮ</a:t>
            </a:r>
            <a:r>
              <a:rPr sz="13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ДАННЫХ </a:t>
            </a:r>
            <a:r>
              <a:rPr sz="1300" spc="-25" dirty="0">
                <a:solidFill>
                  <a:srgbClr val="FFFFFF"/>
                </a:solidFill>
                <a:latin typeface="Calibri"/>
                <a:cs typeface="Calibri"/>
              </a:rPr>
              <a:t>РАЗРАБОТЧИК</a:t>
            </a:r>
            <a:r>
              <a:rPr sz="13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ПО</a:t>
            </a: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 ХРАНЕНИЮ ДАННЫХ</a:t>
            </a:r>
            <a:endParaRPr sz="1300">
              <a:latin typeface="Calibri"/>
              <a:cs typeface="Calibri"/>
            </a:endParaRPr>
          </a:p>
          <a:p>
            <a:pPr marL="334010">
              <a:lnSpc>
                <a:spcPct val="100000"/>
              </a:lnSpc>
              <a:spcBef>
                <a:spcPts val="1535"/>
              </a:spcBef>
            </a:pP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ДРУГОЕ</a:t>
            </a:r>
            <a:endParaRPr sz="1300">
              <a:latin typeface="Calibri"/>
              <a:cs typeface="Calibri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0" y="1491496"/>
            <a:ext cx="10901680" cy="5367020"/>
            <a:chOff x="0" y="1491496"/>
            <a:chExt cx="10901680" cy="5367020"/>
          </a:xfrm>
        </p:grpSpPr>
        <p:sp>
          <p:nvSpPr>
            <p:cNvPr id="29" name="object 29"/>
            <p:cNvSpPr/>
            <p:nvPr/>
          </p:nvSpPr>
          <p:spPr>
            <a:xfrm>
              <a:off x="8156155" y="1491496"/>
              <a:ext cx="0" cy="4865370"/>
            </a:xfrm>
            <a:custGeom>
              <a:avLst/>
              <a:gdLst/>
              <a:ahLst/>
              <a:cxnLst/>
              <a:rect l="l" t="t" r="r" b="b"/>
              <a:pathLst>
                <a:path h="4865370">
                  <a:moveTo>
                    <a:pt x="0" y="0"/>
                  </a:moveTo>
                  <a:lnTo>
                    <a:pt x="1" y="4864854"/>
                  </a:lnTo>
                </a:path>
              </a:pathLst>
            </a:custGeom>
            <a:ln w="12700">
              <a:solidFill>
                <a:srgbClr val="00B0F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852671" y="3044951"/>
              <a:ext cx="4105655" cy="3813048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5491189" y="3822796"/>
              <a:ext cx="947419" cy="877569"/>
            </a:xfrm>
            <a:custGeom>
              <a:avLst/>
              <a:gdLst/>
              <a:ahLst/>
              <a:cxnLst/>
              <a:rect l="l" t="t" r="r" b="b"/>
              <a:pathLst>
                <a:path w="947420" h="877570">
                  <a:moveTo>
                    <a:pt x="0" y="438617"/>
                  </a:moveTo>
                  <a:lnTo>
                    <a:pt x="2445" y="393770"/>
                  </a:lnTo>
                  <a:lnTo>
                    <a:pt x="9622" y="350220"/>
                  </a:lnTo>
                  <a:lnTo>
                    <a:pt x="21293" y="308185"/>
                  </a:lnTo>
                  <a:lnTo>
                    <a:pt x="37219" y="267887"/>
                  </a:lnTo>
                  <a:lnTo>
                    <a:pt x="57163" y="229546"/>
                  </a:lnTo>
                  <a:lnTo>
                    <a:pt x="80887" y="193382"/>
                  </a:lnTo>
                  <a:lnTo>
                    <a:pt x="108152" y="159615"/>
                  </a:lnTo>
                  <a:lnTo>
                    <a:pt x="138721" y="128467"/>
                  </a:lnTo>
                  <a:lnTo>
                    <a:pt x="172355" y="100158"/>
                  </a:lnTo>
                  <a:lnTo>
                    <a:pt x="208816" y="74908"/>
                  </a:lnTo>
                  <a:lnTo>
                    <a:pt x="247866" y="52938"/>
                  </a:lnTo>
                  <a:lnTo>
                    <a:pt x="289268" y="34468"/>
                  </a:lnTo>
                  <a:lnTo>
                    <a:pt x="332783" y="19719"/>
                  </a:lnTo>
                  <a:lnTo>
                    <a:pt x="378172" y="8911"/>
                  </a:lnTo>
                  <a:lnTo>
                    <a:pt x="425199" y="2264"/>
                  </a:lnTo>
                  <a:lnTo>
                    <a:pt x="473624" y="0"/>
                  </a:lnTo>
                  <a:lnTo>
                    <a:pt x="522049" y="2264"/>
                  </a:lnTo>
                  <a:lnTo>
                    <a:pt x="569076" y="8911"/>
                  </a:lnTo>
                  <a:lnTo>
                    <a:pt x="614465" y="19719"/>
                  </a:lnTo>
                  <a:lnTo>
                    <a:pt x="657980" y="34468"/>
                  </a:lnTo>
                  <a:lnTo>
                    <a:pt x="699382" y="52938"/>
                  </a:lnTo>
                  <a:lnTo>
                    <a:pt x="738432" y="74908"/>
                  </a:lnTo>
                  <a:lnTo>
                    <a:pt x="774893" y="100158"/>
                  </a:lnTo>
                  <a:lnTo>
                    <a:pt x="808527" y="128467"/>
                  </a:lnTo>
                  <a:lnTo>
                    <a:pt x="839096" y="159615"/>
                  </a:lnTo>
                  <a:lnTo>
                    <a:pt x="866361" y="193382"/>
                  </a:lnTo>
                  <a:lnTo>
                    <a:pt x="890085" y="229546"/>
                  </a:lnTo>
                  <a:lnTo>
                    <a:pt x="910029" y="267887"/>
                  </a:lnTo>
                  <a:lnTo>
                    <a:pt x="925955" y="308185"/>
                  </a:lnTo>
                  <a:lnTo>
                    <a:pt x="937626" y="350220"/>
                  </a:lnTo>
                  <a:lnTo>
                    <a:pt x="944803" y="393770"/>
                  </a:lnTo>
                  <a:lnTo>
                    <a:pt x="947249" y="438617"/>
                  </a:lnTo>
                  <a:lnTo>
                    <a:pt x="944803" y="483463"/>
                  </a:lnTo>
                  <a:lnTo>
                    <a:pt x="937626" y="527013"/>
                  </a:lnTo>
                  <a:lnTo>
                    <a:pt x="925955" y="569048"/>
                  </a:lnTo>
                  <a:lnTo>
                    <a:pt x="910029" y="609346"/>
                  </a:lnTo>
                  <a:lnTo>
                    <a:pt x="890085" y="647687"/>
                  </a:lnTo>
                  <a:lnTo>
                    <a:pt x="866361" y="683851"/>
                  </a:lnTo>
                  <a:lnTo>
                    <a:pt x="839096" y="717618"/>
                  </a:lnTo>
                  <a:lnTo>
                    <a:pt x="808527" y="748766"/>
                  </a:lnTo>
                  <a:lnTo>
                    <a:pt x="774893" y="777075"/>
                  </a:lnTo>
                  <a:lnTo>
                    <a:pt x="738432" y="802325"/>
                  </a:lnTo>
                  <a:lnTo>
                    <a:pt x="699382" y="824295"/>
                  </a:lnTo>
                  <a:lnTo>
                    <a:pt x="657980" y="842765"/>
                  </a:lnTo>
                  <a:lnTo>
                    <a:pt x="614465" y="857514"/>
                  </a:lnTo>
                  <a:lnTo>
                    <a:pt x="569076" y="868322"/>
                  </a:lnTo>
                  <a:lnTo>
                    <a:pt x="522049" y="874969"/>
                  </a:lnTo>
                  <a:lnTo>
                    <a:pt x="473624" y="877234"/>
                  </a:lnTo>
                  <a:lnTo>
                    <a:pt x="425199" y="874969"/>
                  </a:lnTo>
                  <a:lnTo>
                    <a:pt x="378172" y="868322"/>
                  </a:lnTo>
                  <a:lnTo>
                    <a:pt x="332783" y="857514"/>
                  </a:lnTo>
                  <a:lnTo>
                    <a:pt x="289268" y="842765"/>
                  </a:lnTo>
                  <a:lnTo>
                    <a:pt x="247866" y="824295"/>
                  </a:lnTo>
                  <a:lnTo>
                    <a:pt x="208816" y="802325"/>
                  </a:lnTo>
                  <a:lnTo>
                    <a:pt x="172355" y="777075"/>
                  </a:lnTo>
                  <a:lnTo>
                    <a:pt x="138721" y="748766"/>
                  </a:lnTo>
                  <a:lnTo>
                    <a:pt x="108152" y="717618"/>
                  </a:lnTo>
                  <a:lnTo>
                    <a:pt x="80887" y="683851"/>
                  </a:lnTo>
                  <a:lnTo>
                    <a:pt x="57163" y="647687"/>
                  </a:lnTo>
                  <a:lnTo>
                    <a:pt x="37219" y="609346"/>
                  </a:lnTo>
                  <a:lnTo>
                    <a:pt x="21293" y="569048"/>
                  </a:lnTo>
                  <a:lnTo>
                    <a:pt x="9622" y="527013"/>
                  </a:lnTo>
                  <a:lnTo>
                    <a:pt x="2445" y="483463"/>
                  </a:lnTo>
                  <a:lnTo>
                    <a:pt x="0" y="438617"/>
                  </a:lnTo>
                  <a:close/>
                </a:path>
              </a:pathLst>
            </a:custGeom>
            <a:ln w="12700">
              <a:solidFill>
                <a:srgbClr val="00B0F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326440" y="5395954"/>
              <a:ext cx="197836" cy="173154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4245099" y="5768130"/>
              <a:ext cx="947419" cy="877569"/>
            </a:xfrm>
            <a:custGeom>
              <a:avLst/>
              <a:gdLst/>
              <a:ahLst/>
              <a:cxnLst/>
              <a:rect l="l" t="t" r="r" b="b"/>
              <a:pathLst>
                <a:path w="947420" h="877570">
                  <a:moveTo>
                    <a:pt x="0" y="438617"/>
                  </a:moveTo>
                  <a:lnTo>
                    <a:pt x="2445" y="393770"/>
                  </a:lnTo>
                  <a:lnTo>
                    <a:pt x="9622" y="350220"/>
                  </a:lnTo>
                  <a:lnTo>
                    <a:pt x="21293" y="308185"/>
                  </a:lnTo>
                  <a:lnTo>
                    <a:pt x="37219" y="267887"/>
                  </a:lnTo>
                  <a:lnTo>
                    <a:pt x="57163" y="229546"/>
                  </a:lnTo>
                  <a:lnTo>
                    <a:pt x="80887" y="193382"/>
                  </a:lnTo>
                  <a:lnTo>
                    <a:pt x="108152" y="159615"/>
                  </a:lnTo>
                  <a:lnTo>
                    <a:pt x="138721" y="128467"/>
                  </a:lnTo>
                  <a:lnTo>
                    <a:pt x="172355" y="100158"/>
                  </a:lnTo>
                  <a:lnTo>
                    <a:pt x="208816" y="74908"/>
                  </a:lnTo>
                  <a:lnTo>
                    <a:pt x="247866" y="52938"/>
                  </a:lnTo>
                  <a:lnTo>
                    <a:pt x="289268" y="34468"/>
                  </a:lnTo>
                  <a:lnTo>
                    <a:pt x="332783" y="19719"/>
                  </a:lnTo>
                  <a:lnTo>
                    <a:pt x="378172" y="8911"/>
                  </a:lnTo>
                  <a:lnTo>
                    <a:pt x="425199" y="2264"/>
                  </a:lnTo>
                  <a:lnTo>
                    <a:pt x="473624" y="0"/>
                  </a:lnTo>
                  <a:lnTo>
                    <a:pt x="522049" y="2264"/>
                  </a:lnTo>
                  <a:lnTo>
                    <a:pt x="569076" y="8911"/>
                  </a:lnTo>
                  <a:lnTo>
                    <a:pt x="614465" y="19719"/>
                  </a:lnTo>
                  <a:lnTo>
                    <a:pt x="657980" y="34468"/>
                  </a:lnTo>
                  <a:lnTo>
                    <a:pt x="699382" y="52938"/>
                  </a:lnTo>
                  <a:lnTo>
                    <a:pt x="738432" y="74908"/>
                  </a:lnTo>
                  <a:lnTo>
                    <a:pt x="774893" y="100158"/>
                  </a:lnTo>
                  <a:lnTo>
                    <a:pt x="808527" y="128467"/>
                  </a:lnTo>
                  <a:lnTo>
                    <a:pt x="839096" y="159615"/>
                  </a:lnTo>
                  <a:lnTo>
                    <a:pt x="866361" y="193382"/>
                  </a:lnTo>
                  <a:lnTo>
                    <a:pt x="890085" y="229546"/>
                  </a:lnTo>
                  <a:lnTo>
                    <a:pt x="910029" y="267887"/>
                  </a:lnTo>
                  <a:lnTo>
                    <a:pt x="925955" y="308185"/>
                  </a:lnTo>
                  <a:lnTo>
                    <a:pt x="937626" y="350220"/>
                  </a:lnTo>
                  <a:lnTo>
                    <a:pt x="944803" y="393770"/>
                  </a:lnTo>
                  <a:lnTo>
                    <a:pt x="947249" y="438617"/>
                  </a:lnTo>
                  <a:lnTo>
                    <a:pt x="944803" y="483463"/>
                  </a:lnTo>
                  <a:lnTo>
                    <a:pt x="937626" y="527013"/>
                  </a:lnTo>
                  <a:lnTo>
                    <a:pt x="925955" y="569048"/>
                  </a:lnTo>
                  <a:lnTo>
                    <a:pt x="910029" y="609346"/>
                  </a:lnTo>
                  <a:lnTo>
                    <a:pt x="890085" y="647687"/>
                  </a:lnTo>
                  <a:lnTo>
                    <a:pt x="866361" y="683851"/>
                  </a:lnTo>
                  <a:lnTo>
                    <a:pt x="839096" y="717618"/>
                  </a:lnTo>
                  <a:lnTo>
                    <a:pt x="808527" y="748766"/>
                  </a:lnTo>
                  <a:lnTo>
                    <a:pt x="774893" y="777075"/>
                  </a:lnTo>
                  <a:lnTo>
                    <a:pt x="738432" y="802325"/>
                  </a:lnTo>
                  <a:lnTo>
                    <a:pt x="699382" y="824295"/>
                  </a:lnTo>
                  <a:lnTo>
                    <a:pt x="657980" y="842765"/>
                  </a:lnTo>
                  <a:lnTo>
                    <a:pt x="614465" y="857514"/>
                  </a:lnTo>
                  <a:lnTo>
                    <a:pt x="569076" y="868322"/>
                  </a:lnTo>
                  <a:lnTo>
                    <a:pt x="522049" y="874969"/>
                  </a:lnTo>
                  <a:lnTo>
                    <a:pt x="473624" y="877234"/>
                  </a:lnTo>
                  <a:lnTo>
                    <a:pt x="425199" y="874969"/>
                  </a:lnTo>
                  <a:lnTo>
                    <a:pt x="378172" y="868322"/>
                  </a:lnTo>
                  <a:lnTo>
                    <a:pt x="332783" y="857514"/>
                  </a:lnTo>
                  <a:lnTo>
                    <a:pt x="289268" y="842765"/>
                  </a:lnTo>
                  <a:lnTo>
                    <a:pt x="247866" y="824295"/>
                  </a:lnTo>
                  <a:lnTo>
                    <a:pt x="208816" y="802325"/>
                  </a:lnTo>
                  <a:lnTo>
                    <a:pt x="172355" y="777075"/>
                  </a:lnTo>
                  <a:lnTo>
                    <a:pt x="138721" y="748766"/>
                  </a:lnTo>
                  <a:lnTo>
                    <a:pt x="108152" y="717618"/>
                  </a:lnTo>
                  <a:lnTo>
                    <a:pt x="80887" y="683851"/>
                  </a:lnTo>
                  <a:lnTo>
                    <a:pt x="57163" y="647687"/>
                  </a:lnTo>
                  <a:lnTo>
                    <a:pt x="37219" y="609346"/>
                  </a:lnTo>
                  <a:lnTo>
                    <a:pt x="21293" y="569048"/>
                  </a:lnTo>
                  <a:lnTo>
                    <a:pt x="9622" y="527013"/>
                  </a:lnTo>
                  <a:lnTo>
                    <a:pt x="2445" y="483463"/>
                  </a:lnTo>
                  <a:lnTo>
                    <a:pt x="0" y="438617"/>
                  </a:lnTo>
                  <a:close/>
                </a:path>
              </a:pathLst>
            </a:custGeom>
            <a:ln w="12700">
              <a:solidFill>
                <a:srgbClr val="00B0F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774133" y="5786060"/>
              <a:ext cx="321945" cy="0"/>
            </a:xfrm>
            <a:custGeom>
              <a:avLst/>
              <a:gdLst/>
              <a:ahLst/>
              <a:cxnLst/>
              <a:rect l="l" t="t" r="r" b="b"/>
              <a:pathLst>
                <a:path w="321945">
                  <a:moveTo>
                    <a:pt x="0" y="0"/>
                  </a:moveTo>
                  <a:lnTo>
                    <a:pt x="321866" y="1"/>
                  </a:lnTo>
                </a:path>
              </a:pathLst>
            </a:custGeom>
            <a:ln w="12700">
              <a:solidFill>
                <a:srgbClr val="00B0F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7817223" y="3930370"/>
              <a:ext cx="0" cy="319405"/>
            </a:xfrm>
            <a:custGeom>
              <a:avLst/>
              <a:gdLst/>
              <a:ahLst/>
              <a:cxnLst/>
              <a:rect l="l" t="t" r="r" b="b"/>
              <a:pathLst>
                <a:path h="319404">
                  <a:moveTo>
                    <a:pt x="0" y="0"/>
                  </a:moveTo>
                  <a:lnTo>
                    <a:pt x="1" y="318900"/>
                  </a:lnTo>
                </a:path>
              </a:pathLst>
            </a:custGeom>
            <a:ln w="12700">
              <a:solidFill>
                <a:srgbClr val="00B0F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7781353" y="6342062"/>
              <a:ext cx="0" cy="365125"/>
            </a:xfrm>
            <a:custGeom>
              <a:avLst/>
              <a:gdLst/>
              <a:ahLst/>
              <a:cxnLst/>
              <a:rect l="l" t="t" r="r" b="b"/>
              <a:pathLst>
                <a:path h="365125">
                  <a:moveTo>
                    <a:pt x="0" y="0"/>
                  </a:moveTo>
                  <a:lnTo>
                    <a:pt x="1" y="365125"/>
                  </a:lnTo>
                </a:path>
              </a:pathLst>
            </a:custGeom>
            <a:ln w="12700">
              <a:solidFill>
                <a:srgbClr val="00B0F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5774133" y="6721476"/>
              <a:ext cx="2043430" cy="0"/>
            </a:xfrm>
            <a:custGeom>
              <a:avLst/>
              <a:gdLst/>
              <a:ahLst/>
              <a:cxnLst/>
              <a:rect l="l" t="t" r="r" b="b"/>
              <a:pathLst>
                <a:path w="2043429">
                  <a:moveTo>
                    <a:pt x="2043090" y="0"/>
                  </a:moveTo>
                  <a:lnTo>
                    <a:pt x="0" y="1"/>
                  </a:lnTo>
                </a:path>
              </a:pathLst>
            </a:custGeom>
            <a:ln w="12700">
              <a:solidFill>
                <a:srgbClr val="00B0F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5736034" y="6377344"/>
              <a:ext cx="76200" cy="344170"/>
            </a:xfrm>
            <a:custGeom>
              <a:avLst/>
              <a:gdLst/>
              <a:ahLst/>
              <a:cxnLst/>
              <a:rect l="l" t="t" r="r" b="b"/>
              <a:pathLst>
                <a:path w="76200" h="344170">
                  <a:moveTo>
                    <a:pt x="50798" y="242531"/>
                  </a:moveTo>
                  <a:lnTo>
                    <a:pt x="25398" y="242531"/>
                  </a:lnTo>
                  <a:lnTo>
                    <a:pt x="25398" y="344131"/>
                  </a:lnTo>
                  <a:lnTo>
                    <a:pt x="50798" y="344131"/>
                  </a:lnTo>
                  <a:lnTo>
                    <a:pt x="50798" y="242531"/>
                  </a:lnTo>
                  <a:close/>
                </a:path>
                <a:path w="76200" h="344170">
                  <a:moveTo>
                    <a:pt x="50800" y="64731"/>
                  </a:moveTo>
                  <a:lnTo>
                    <a:pt x="25400" y="64731"/>
                  </a:lnTo>
                  <a:lnTo>
                    <a:pt x="25398" y="166331"/>
                  </a:lnTo>
                  <a:lnTo>
                    <a:pt x="50798" y="166331"/>
                  </a:lnTo>
                  <a:lnTo>
                    <a:pt x="50800" y="64731"/>
                  </a:lnTo>
                  <a:close/>
                </a:path>
                <a:path w="76200" h="344170">
                  <a:moveTo>
                    <a:pt x="38100" y="0"/>
                  </a:moveTo>
                  <a:lnTo>
                    <a:pt x="0" y="76200"/>
                  </a:lnTo>
                  <a:lnTo>
                    <a:pt x="25399" y="76200"/>
                  </a:lnTo>
                  <a:lnTo>
                    <a:pt x="25400" y="64731"/>
                  </a:lnTo>
                  <a:lnTo>
                    <a:pt x="70465" y="64731"/>
                  </a:lnTo>
                  <a:lnTo>
                    <a:pt x="38100" y="0"/>
                  </a:lnTo>
                  <a:close/>
                </a:path>
                <a:path w="76200" h="344170">
                  <a:moveTo>
                    <a:pt x="70465" y="64731"/>
                  </a:moveTo>
                  <a:lnTo>
                    <a:pt x="50800" y="64731"/>
                  </a:lnTo>
                  <a:lnTo>
                    <a:pt x="50799" y="76200"/>
                  </a:lnTo>
                  <a:lnTo>
                    <a:pt x="76200" y="76200"/>
                  </a:lnTo>
                  <a:lnTo>
                    <a:pt x="70465" y="64731"/>
                  </a:lnTo>
                  <a:close/>
                </a:path>
              </a:pathLst>
            </a:custGeom>
            <a:solidFill>
              <a:srgbClr val="00B0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5049824" y="5132853"/>
              <a:ext cx="652145" cy="0"/>
            </a:xfrm>
            <a:custGeom>
              <a:avLst/>
              <a:gdLst/>
              <a:ahLst/>
              <a:cxnLst/>
              <a:rect l="l" t="t" r="r" b="b"/>
              <a:pathLst>
                <a:path w="652145">
                  <a:moveTo>
                    <a:pt x="651726" y="0"/>
                  </a:moveTo>
                  <a:lnTo>
                    <a:pt x="0" y="1"/>
                  </a:lnTo>
                </a:path>
              </a:pathLst>
            </a:custGeom>
            <a:ln w="12700">
              <a:solidFill>
                <a:srgbClr val="00B0F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5011725" y="5132853"/>
              <a:ext cx="76200" cy="436880"/>
            </a:xfrm>
            <a:custGeom>
              <a:avLst/>
              <a:gdLst/>
              <a:ahLst/>
              <a:cxnLst/>
              <a:rect l="l" t="t" r="r" b="b"/>
              <a:pathLst>
                <a:path w="76200" h="436879">
                  <a:moveTo>
                    <a:pt x="50798" y="0"/>
                  </a:moveTo>
                  <a:lnTo>
                    <a:pt x="25398" y="0"/>
                  </a:lnTo>
                  <a:lnTo>
                    <a:pt x="25398" y="101600"/>
                  </a:lnTo>
                  <a:lnTo>
                    <a:pt x="50798" y="101600"/>
                  </a:lnTo>
                  <a:lnTo>
                    <a:pt x="50798" y="0"/>
                  </a:lnTo>
                  <a:close/>
                </a:path>
                <a:path w="76200" h="436879">
                  <a:moveTo>
                    <a:pt x="50798" y="177800"/>
                  </a:moveTo>
                  <a:lnTo>
                    <a:pt x="25398" y="177800"/>
                  </a:lnTo>
                  <a:lnTo>
                    <a:pt x="25400" y="279400"/>
                  </a:lnTo>
                  <a:lnTo>
                    <a:pt x="50800" y="279400"/>
                  </a:lnTo>
                  <a:lnTo>
                    <a:pt x="50798" y="177800"/>
                  </a:lnTo>
                  <a:close/>
                </a:path>
                <a:path w="76200" h="436879">
                  <a:moveTo>
                    <a:pt x="25400" y="360055"/>
                  </a:moveTo>
                  <a:lnTo>
                    <a:pt x="0" y="360055"/>
                  </a:lnTo>
                  <a:lnTo>
                    <a:pt x="38100" y="436255"/>
                  </a:lnTo>
                  <a:lnTo>
                    <a:pt x="69850" y="372755"/>
                  </a:lnTo>
                  <a:lnTo>
                    <a:pt x="25400" y="372755"/>
                  </a:lnTo>
                  <a:lnTo>
                    <a:pt x="25400" y="360055"/>
                  </a:lnTo>
                  <a:close/>
                </a:path>
                <a:path w="76200" h="436879">
                  <a:moveTo>
                    <a:pt x="50800" y="355600"/>
                  </a:moveTo>
                  <a:lnTo>
                    <a:pt x="25400" y="355600"/>
                  </a:lnTo>
                  <a:lnTo>
                    <a:pt x="25400" y="372755"/>
                  </a:lnTo>
                  <a:lnTo>
                    <a:pt x="50800" y="372755"/>
                  </a:lnTo>
                  <a:lnTo>
                    <a:pt x="50800" y="355600"/>
                  </a:lnTo>
                  <a:close/>
                </a:path>
                <a:path w="76200" h="436879">
                  <a:moveTo>
                    <a:pt x="76200" y="360055"/>
                  </a:moveTo>
                  <a:lnTo>
                    <a:pt x="50800" y="360055"/>
                  </a:lnTo>
                  <a:lnTo>
                    <a:pt x="50800" y="372755"/>
                  </a:lnTo>
                  <a:lnTo>
                    <a:pt x="69850" y="372755"/>
                  </a:lnTo>
                  <a:lnTo>
                    <a:pt x="76200" y="360055"/>
                  </a:lnTo>
                  <a:close/>
                </a:path>
              </a:pathLst>
            </a:custGeom>
            <a:solidFill>
              <a:srgbClr val="00B0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3810872" y="3574856"/>
              <a:ext cx="797560" cy="0"/>
            </a:xfrm>
            <a:custGeom>
              <a:avLst/>
              <a:gdLst/>
              <a:ahLst/>
              <a:cxnLst/>
              <a:rect l="l" t="t" r="r" b="b"/>
              <a:pathLst>
                <a:path w="797560">
                  <a:moveTo>
                    <a:pt x="796985" y="0"/>
                  </a:moveTo>
                  <a:lnTo>
                    <a:pt x="0" y="1"/>
                  </a:lnTo>
                </a:path>
              </a:pathLst>
            </a:custGeom>
            <a:ln w="12700">
              <a:solidFill>
                <a:srgbClr val="00B0F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4572457" y="3564038"/>
              <a:ext cx="2952115" cy="527050"/>
            </a:xfrm>
            <a:custGeom>
              <a:avLst/>
              <a:gdLst/>
              <a:ahLst/>
              <a:cxnLst/>
              <a:rect l="l" t="t" r="r" b="b"/>
              <a:pathLst>
                <a:path w="2952115" h="527050">
                  <a:moveTo>
                    <a:pt x="50800" y="177800"/>
                  </a:moveTo>
                  <a:lnTo>
                    <a:pt x="25400" y="177800"/>
                  </a:lnTo>
                  <a:lnTo>
                    <a:pt x="25400" y="279400"/>
                  </a:lnTo>
                  <a:lnTo>
                    <a:pt x="50800" y="279400"/>
                  </a:lnTo>
                  <a:lnTo>
                    <a:pt x="50800" y="177800"/>
                  </a:lnTo>
                  <a:close/>
                </a:path>
                <a:path w="2952115" h="527050">
                  <a:moveTo>
                    <a:pt x="50800" y="0"/>
                  </a:moveTo>
                  <a:lnTo>
                    <a:pt x="25400" y="0"/>
                  </a:lnTo>
                  <a:lnTo>
                    <a:pt x="25400" y="101600"/>
                  </a:lnTo>
                  <a:lnTo>
                    <a:pt x="50800" y="101600"/>
                  </a:lnTo>
                  <a:lnTo>
                    <a:pt x="50800" y="0"/>
                  </a:lnTo>
                  <a:close/>
                </a:path>
                <a:path w="2952115" h="527050">
                  <a:moveTo>
                    <a:pt x="76200" y="360057"/>
                  </a:moveTo>
                  <a:lnTo>
                    <a:pt x="50800" y="360057"/>
                  </a:lnTo>
                  <a:lnTo>
                    <a:pt x="50800" y="355600"/>
                  </a:lnTo>
                  <a:lnTo>
                    <a:pt x="25400" y="355600"/>
                  </a:lnTo>
                  <a:lnTo>
                    <a:pt x="25400" y="360057"/>
                  </a:lnTo>
                  <a:lnTo>
                    <a:pt x="0" y="360057"/>
                  </a:lnTo>
                  <a:lnTo>
                    <a:pt x="38100" y="436257"/>
                  </a:lnTo>
                  <a:lnTo>
                    <a:pt x="69850" y="372757"/>
                  </a:lnTo>
                  <a:lnTo>
                    <a:pt x="76200" y="360057"/>
                  </a:lnTo>
                  <a:close/>
                </a:path>
                <a:path w="2952115" h="527050">
                  <a:moveTo>
                    <a:pt x="2396096" y="476072"/>
                  </a:moveTo>
                  <a:lnTo>
                    <a:pt x="2294496" y="476072"/>
                  </a:lnTo>
                  <a:lnTo>
                    <a:pt x="2294496" y="501472"/>
                  </a:lnTo>
                  <a:lnTo>
                    <a:pt x="2396096" y="501472"/>
                  </a:lnTo>
                  <a:lnTo>
                    <a:pt x="2396096" y="476072"/>
                  </a:lnTo>
                  <a:close/>
                </a:path>
                <a:path w="2952115" h="527050">
                  <a:moveTo>
                    <a:pt x="2573896" y="476072"/>
                  </a:moveTo>
                  <a:lnTo>
                    <a:pt x="2472296" y="476072"/>
                  </a:lnTo>
                  <a:lnTo>
                    <a:pt x="2472296" y="501472"/>
                  </a:lnTo>
                  <a:lnTo>
                    <a:pt x="2573896" y="501472"/>
                  </a:lnTo>
                  <a:lnTo>
                    <a:pt x="2573896" y="476072"/>
                  </a:lnTo>
                  <a:close/>
                </a:path>
                <a:path w="2952115" h="527050">
                  <a:moveTo>
                    <a:pt x="2751696" y="476072"/>
                  </a:moveTo>
                  <a:lnTo>
                    <a:pt x="2650096" y="476072"/>
                  </a:lnTo>
                  <a:lnTo>
                    <a:pt x="2650096" y="501472"/>
                  </a:lnTo>
                  <a:lnTo>
                    <a:pt x="2751696" y="501472"/>
                  </a:lnTo>
                  <a:lnTo>
                    <a:pt x="2751696" y="476072"/>
                  </a:lnTo>
                  <a:close/>
                </a:path>
                <a:path w="2952115" h="527050">
                  <a:moveTo>
                    <a:pt x="2951810" y="488772"/>
                  </a:moveTo>
                  <a:lnTo>
                    <a:pt x="2926410" y="476072"/>
                  </a:lnTo>
                  <a:lnTo>
                    <a:pt x="2875610" y="450672"/>
                  </a:lnTo>
                  <a:lnTo>
                    <a:pt x="2875610" y="476072"/>
                  </a:lnTo>
                  <a:lnTo>
                    <a:pt x="2827896" y="476072"/>
                  </a:lnTo>
                  <a:lnTo>
                    <a:pt x="2827896" y="501472"/>
                  </a:lnTo>
                  <a:lnTo>
                    <a:pt x="2875610" y="501472"/>
                  </a:lnTo>
                  <a:lnTo>
                    <a:pt x="2875610" y="526872"/>
                  </a:lnTo>
                  <a:lnTo>
                    <a:pt x="2926410" y="501472"/>
                  </a:lnTo>
                  <a:lnTo>
                    <a:pt x="2951810" y="488772"/>
                  </a:lnTo>
                  <a:close/>
                </a:path>
              </a:pathLst>
            </a:custGeom>
            <a:solidFill>
              <a:srgbClr val="00B0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7495305" y="5119028"/>
              <a:ext cx="321945" cy="302895"/>
            </a:xfrm>
            <a:custGeom>
              <a:avLst/>
              <a:gdLst/>
              <a:ahLst/>
              <a:cxnLst/>
              <a:rect l="l" t="t" r="r" b="b"/>
              <a:pathLst>
                <a:path w="321945" h="302895">
                  <a:moveTo>
                    <a:pt x="0" y="302284"/>
                  </a:moveTo>
                  <a:lnTo>
                    <a:pt x="321919" y="0"/>
                  </a:lnTo>
                </a:path>
              </a:pathLst>
            </a:custGeom>
            <a:ln w="12700">
              <a:solidFill>
                <a:srgbClr val="00B0F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7927420" y="1905614"/>
              <a:ext cx="2974340" cy="0"/>
            </a:xfrm>
            <a:custGeom>
              <a:avLst/>
              <a:gdLst/>
              <a:ahLst/>
              <a:cxnLst/>
              <a:rect l="l" t="t" r="r" b="b"/>
              <a:pathLst>
                <a:path w="2974340">
                  <a:moveTo>
                    <a:pt x="0" y="0"/>
                  </a:moveTo>
                  <a:lnTo>
                    <a:pt x="2973943" y="1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7954317" y="3062058"/>
              <a:ext cx="2947670" cy="0"/>
            </a:xfrm>
            <a:custGeom>
              <a:avLst/>
              <a:gdLst/>
              <a:ahLst/>
              <a:cxnLst/>
              <a:rect l="l" t="t" r="r" b="b"/>
              <a:pathLst>
                <a:path w="2947670">
                  <a:moveTo>
                    <a:pt x="0" y="0"/>
                  </a:moveTo>
                  <a:lnTo>
                    <a:pt x="2947046" y="1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7963284" y="4200575"/>
              <a:ext cx="2213610" cy="0"/>
            </a:xfrm>
            <a:custGeom>
              <a:avLst/>
              <a:gdLst/>
              <a:ahLst/>
              <a:cxnLst/>
              <a:rect l="l" t="t" r="r" b="b"/>
              <a:pathLst>
                <a:path w="2213609">
                  <a:moveTo>
                    <a:pt x="0" y="0"/>
                  </a:moveTo>
                  <a:lnTo>
                    <a:pt x="2213115" y="1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7954318" y="5016364"/>
              <a:ext cx="2222500" cy="0"/>
            </a:xfrm>
            <a:custGeom>
              <a:avLst/>
              <a:gdLst/>
              <a:ahLst/>
              <a:cxnLst/>
              <a:rect l="l" t="t" r="r" b="b"/>
              <a:pathLst>
                <a:path w="2222500">
                  <a:moveTo>
                    <a:pt x="0" y="0"/>
                  </a:moveTo>
                  <a:lnTo>
                    <a:pt x="2222081" y="1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7963283" y="6047306"/>
              <a:ext cx="2222500" cy="0"/>
            </a:xfrm>
            <a:custGeom>
              <a:avLst/>
              <a:gdLst/>
              <a:ahLst/>
              <a:cxnLst/>
              <a:rect l="l" t="t" r="r" b="b"/>
              <a:pathLst>
                <a:path w="2222500">
                  <a:moveTo>
                    <a:pt x="0" y="0"/>
                  </a:moveTo>
                  <a:lnTo>
                    <a:pt x="2222081" y="1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7788272" y="6328250"/>
              <a:ext cx="382270" cy="0"/>
            </a:xfrm>
            <a:custGeom>
              <a:avLst/>
              <a:gdLst/>
              <a:ahLst/>
              <a:cxnLst/>
              <a:rect l="l" t="t" r="r" b="b"/>
              <a:pathLst>
                <a:path w="382270">
                  <a:moveTo>
                    <a:pt x="382171" y="0"/>
                  </a:moveTo>
                  <a:lnTo>
                    <a:pt x="0" y="1"/>
                  </a:lnTo>
                </a:path>
              </a:pathLst>
            </a:custGeom>
            <a:ln w="12700">
              <a:solidFill>
                <a:srgbClr val="00B0F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0" y="6716708"/>
              <a:ext cx="4069715" cy="0"/>
            </a:xfrm>
            <a:custGeom>
              <a:avLst/>
              <a:gdLst/>
              <a:ahLst/>
              <a:cxnLst/>
              <a:rect l="l" t="t" r="r" b="b"/>
              <a:pathLst>
                <a:path w="4069715">
                  <a:moveTo>
                    <a:pt x="4069129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B0F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4630868" y="2064681"/>
              <a:ext cx="2553970" cy="14604"/>
            </a:xfrm>
            <a:custGeom>
              <a:avLst/>
              <a:gdLst/>
              <a:ahLst/>
              <a:cxnLst/>
              <a:rect l="l" t="t" r="r" b="b"/>
              <a:pathLst>
                <a:path w="2553970" h="14605">
                  <a:moveTo>
                    <a:pt x="2553349" y="14287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B0F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4464024" y="1586267"/>
              <a:ext cx="2915285" cy="449580"/>
            </a:xfrm>
            <a:custGeom>
              <a:avLst/>
              <a:gdLst/>
              <a:ahLst/>
              <a:cxnLst/>
              <a:rect l="l" t="t" r="r" b="b"/>
              <a:pathLst>
                <a:path w="2915284" h="449580">
                  <a:moveTo>
                    <a:pt x="50800" y="190601"/>
                  </a:moveTo>
                  <a:lnTo>
                    <a:pt x="25400" y="190601"/>
                  </a:lnTo>
                  <a:lnTo>
                    <a:pt x="25400" y="292201"/>
                  </a:lnTo>
                  <a:lnTo>
                    <a:pt x="50800" y="292201"/>
                  </a:lnTo>
                  <a:lnTo>
                    <a:pt x="50800" y="190601"/>
                  </a:lnTo>
                  <a:close/>
                </a:path>
                <a:path w="2915284" h="449580">
                  <a:moveTo>
                    <a:pt x="50800" y="12801"/>
                  </a:moveTo>
                  <a:lnTo>
                    <a:pt x="25400" y="12801"/>
                  </a:lnTo>
                  <a:lnTo>
                    <a:pt x="25400" y="114401"/>
                  </a:lnTo>
                  <a:lnTo>
                    <a:pt x="50800" y="114401"/>
                  </a:lnTo>
                  <a:lnTo>
                    <a:pt x="50800" y="12801"/>
                  </a:lnTo>
                  <a:close/>
                </a:path>
                <a:path w="2915284" h="449580">
                  <a:moveTo>
                    <a:pt x="76200" y="372859"/>
                  </a:moveTo>
                  <a:lnTo>
                    <a:pt x="50800" y="372859"/>
                  </a:lnTo>
                  <a:lnTo>
                    <a:pt x="50800" y="368401"/>
                  </a:lnTo>
                  <a:lnTo>
                    <a:pt x="25400" y="368401"/>
                  </a:lnTo>
                  <a:lnTo>
                    <a:pt x="25400" y="372859"/>
                  </a:lnTo>
                  <a:lnTo>
                    <a:pt x="0" y="372859"/>
                  </a:lnTo>
                  <a:lnTo>
                    <a:pt x="38100" y="449059"/>
                  </a:lnTo>
                  <a:lnTo>
                    <a:pt x="69850" y="385559"/>
                  </a:lnTo>
                  <a:lnTo>
                    <a:pt x="76200" y="372859"/>
                  </a:lnTo>
                  <a:close/>
                </a:path>
                <a:path w="2915284" h="449580">
                  <a:moveTo>
                    <a:pt x="2889669" y="347459"/>
                  </a:moveTo>
                  <a:lnTo>
                    <a:pt x="2864269" y="347459"/>
                  </a:lnTo>
                  <a:lnTo>
                    <a:pt x="2864269" y="449059"/>
                  </a:lnTo>
                  <a:lnTo>
                    <a:pt x="2889669" y="449059"/>
                  </a:lnTo>
                  <a:lnTo>
                    <a:pt x="2889669" y="347459"/>
                  </a:lnTo>
                  <a:close/>
                </a:path>
                <a:path w="2915284" h="449580">
                  <a:moveTo>
                    <a:pt x="2889669" y="169659"/>
                  </a:moveTo>
                  <a:lnTo>
                    <a:pt x="2864269" y="169659"/>
                  </a:lnTo>
                  <a:lnTo>
                    <a:pt x="2864269" y="271259"/>
                  </a:lnTo>
                  <a:lnTo>
                    <a:pt x="2889669" y="271259"/>
                  </a:lnTo>
                  <a:lnTo>
                    <a:pt x="2889669" y="169659"/>
                  </a:lnTo>
                  <a:close/>
                </a:path>
                <a:path w="2915284" h="449580">
                  <a:moveTo>
                    <a:pt x="2915069" y="76200"/>
                  </a:moveTo>
                  <a:lnTo>
                    <a:pt x="2908719" y="63500"/>
                  </a:lnTo>
                  <a:lnTo>
                    <a:pt x="2876969" y="0"/>
                  </a:lnTo>
                  <a:lnTo>
                    <a:pt x="2838869" y="76200"/>
                  </a:lnTo>
                  <a:lnTo>
                    <a:pt x="2864269" y="76200"/>
                  </a:lnTo>
                  <a:lnTo>
                    <a:pt x="2864269" y="93459"/>
                  </a:lnTo>
                  <a:lnTo>
                    <a:pt x="2889669" y="93459"/>
                  </a:lnTo>
                  <a:lnTo>
                    <a:pt x="2889669" y="76200"/>
                  </a:lnTo>
                  <a:lnTo>
                    <a:pt x="2915069" y="76200"/>
                  </a:lnTo>
                  <a:close/>
                </a:path>
              </a:pathLst>
            </a:custGeom>
            <a:solidFill>
              <a:srgbClr val="00B0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3" name="object 53"/>
          <p:cNvSpPr txBox="1"/>
          <p:nvPr/>
        </p:nvSpPr>
        <p:spPr>
          <a:xfrm>
            <a:off x="4832791" y="1709420"/>
            <a:ext cx="21164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2D393E"/>
                </a:solidFill>
                <a:latin typeface="Calibri Light"/>
                <a:cs typeface="Calibri Light"/>
              </a:rPr>
              <a:t>НПЦ,</a:t>
            </a:r>
            <a:r>
              <a:rPr sz="1800" spc="-20" dirty="0">
                <a:solidFill>
                  <a:srgbClr val="2D393E"/>
                </a:solidFill>
                <a:latin typeface="Calibri Light"/>
                <a:cs typeface="Calibri Light"/>
              </a:rPr>
              <a:t> </a:t>
            </a:r>
            <a:r>
              <a:rPr sz="1800" dirty="0">
                <a:solidFill>
                  <a:srgbClr val="2D393E"/>
                </a:solidFill>
                <a:latin typeface="Calibri Light"/>
                <a:cs typeface="Calibri Light"/>
              </a:rPr>
              <a:t>ООО</a:t>
            </a:r>
            <a:r>
              <a:rPr sz="1800" spc="-20" dirty="0">
                <a:solidFill>
                  <a:srgbClr val="2D393E"/>
                </a:solidFill>
                <a:latin typeface="Calibri Light"/>
                <a:cs typeface="Calibri Light"/>
              </a:rPr>
              <a:t> </a:t>
            </a:r>
            <a:r>
              <a:rPr sz="1800" dirty="0">
                <a:solidFill>
                  <a:srgbClr val="2D393E"/>
                </a:solidFill>
                <a:latin typeface="Calibri Light"/>
                <a:cs typeface="Calibri Light"/>
              </a:rPr>
              <a:t>«БАС»,</a:t>
            </a:r>
            <a:r>
              <a:rPr sz="1800" spc="-15" dirty="0">
                <a:solidFill>
                  <a:srgbClr val="2D393E"/>
                </a:solidFill>
                <a:latin typeface="Calibri Light"/>
                <a:cs typeface="Calibri Light"/>
              </a:rPr>
              <a:t> </a:t>
            </a:r>
            <a:r>
              <a:rPr sz="1800" spc="-25" dirty="0">
                <a:solidFill>
                  <a:srgbClr val="2D393E"/>
                </a:solidFill>
                <a:latin typeface="Calibri Light"/>
                <a:cs typeface="Calibri Light"/>
              </a:rPr>
              <a:t>ВУЗ</a:t>
            </a:r>
            <a:endParaRPr sz="180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752475"/>
          </a:xfrm>
          <a:custGeom>
            <a:avLst/>
            <a:gdLst/>
            <a:ahLst/>
            <a:cxnLst/>
            <a:rect l="l" t="t" r="r" b="b"/>
            <a:pathLst>
              <a:path w="12192000" h="752475">
                <a:moveTo>
                  <a:pt x="0" y="752160"/>
                </a:moveTo>
                <a:lnTo>
                  <a:pt x="12191999" y="752160"/>
                </a:lnTo>
                <a:lnTo>
                  <a:pt x="12192000" y="0"/>
                </a:lnTo>
                <a:lnTo>
                  <a:pt x="0" y="0"/>
                </a:lnTo>
                <a:lnTo>
                  <a:pt x="0" y="752160"/>
                </a:lnTo>
                <a:close/>
              </a:path>
            </a:pathLst>
          </a:custGeom>
          <a:solidFill>
            <a:srgbClr val="6262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65532" y="168655"/>
            <a:ext cx="971740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МУЛЬТИФУНКЦИОНАЛЬНЫЙ</a:t>
            </a:r>
            <a:r>
              <a:rPr spc="-35" dirty="0"/>
              <a:t> </a:t>
            </a:r>
            <a:r>
              <a:rPr spc="-10" dirty="0"/>
              <a:t>МОНИТОРИНГ</a:t>
            </a:r>
            <a:r>
              <a:rPr spc="-45" dirty="0"/>
              <a:t> </a:t>
            </a:r>
            <a:r>
              <a:rPr dirty="0"/>
              <a:t>–</a:t>
            </a:r>
            <a:r>
              <a:rPr spc="-30" dirty="0"/>
              <a:t> </a:t>
            </a:r>
            <a:r>
              <a:rPr dirty="0"/>
              <a:t>РЕЗЕРВ</a:t>
            </a:r>
            <a:r>
              <a:rPr spc="-35" dirty="0"/>
              <a:t> </a:t>
            </a:r>
            <a:r>
              <a:rPr dirty="0"/>
              <a:t>ПОВЫШЕНИЯ</a:t>
            </a:r>
            <a:r>
              <a:rPr spc="-35" dirty="0"/>
              <a:t> </a:t>
            </a:r>
            <a:r>
              <a:rPr spc="-10" dirty="0"/>
              <a:t>ЭФФЕКТИВНОСТИ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183302" y="6441620"/>
            <a:ext cx="77470" cy="186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85"/>
              </a:lnSpc>
            </a:pPr>
            <a:r>
              <a:rPr sz="1200" spc="-60" dirty="0">
                <a:solidFill>
                  <a:srgbClr val="8B8C8D"/>
                </a:solidFill>
                <a:latin typeface="Calibri"/>
                <a:cs typeface="Calibri"/>
              </a:rPr>
              <a:t>9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1703640" y="669193"/>
            <a:ext cx="408305" cy="3073400"/>
            <a:chOff x="11703640" y="669193"/>
            <a:chExt cx="408305" cy="3073400"/>
          </a:xfrm>
        </p:grpSpPr>
        <p:sp>
          <p:nvSpPr>
            <p:cNvPr id="6" name="object 6"/>
            <p:cNvSpPr/>
            <p:nvPr/>
          </p:nvSpPr>
          <p:spPr>
            <a:xfrm>
              <a:off x="11709990" y="675543"/>
              <a:ext cx="395605" cy="3060700"/>
            </a:xfrm>
            <a:custGeom>
              <a:avLst/>
              <a:gdLst/>
              <a:ahLst/>
              <a:cxnLst/>
              <a:rect l="l" t="t" r="r" b="b"/>
              <a:pathLst>
                <a:path w="395604" h="3060700">
                  <a:moveTo>
                    <a:pt x="296646" y="0"/>
                  </a:moveTo>
                  <a:lnTo>
                    <a:pt x="98882" y="0"/>
                  </a:lnTo>
                  <a:lnTo>
                    <a:pt x="98882" y="2862360"/>
                  </a:lnTo>
                  <a:lnTo>
                    <a:pt x="0" y="2862360"/>
                  </a:lnTo>
                  <a:lnTo>
                    <a:pt x="197764" y="3060123"/>
                  </a:lnTo>
                  <a:lnTo>
                    <a:pt x="395528" y="2862360"/>
                  </a:lnTo>
                  <a:lnTo>
                    <a:pt x="296646" y="2862360"/>
                  </a:lnTo>
                  <a:lnTo>
                    <a:pt x="296646" y="0"/>
                  </a:lnTo>
                  <a:close/>
                </a:path>
              </a:pathLst>
            </a:custGeom>
            <a:solidFill>
              <a:srgbClr val="6262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1709990" y="675543"/>
              <a:ext cx="395605" cy="3060700"/>
            </a:xfrm>
            <a:custGeom>
              <a:avLst/>
              <a:gdLst/>
              <a:ahLst/>
              <a:cxnLst/>
              <a:rect l="l" t="t" r="r" b="b"/>
              <a:pathLst>
                <a:path w="395604" h="3060700">
                  <a:moveTo>
                    <a:pt x="0" y="2862360"/>
                  </a:moveTo>
                  <a:lnTo>
                    <a:pt x="98882" y="2862360"/>
                  </a:lnTo>
                  <a:lnTo>
                    <a:pt x="98882" y="0"/>
                  </a:lnTo>
                  <a:lnTo>
                    <a:pt x="296646" y="0"/>
                  </a:lnTo>
                  <a:lnTo>
                    <a:pt x="296646" y="2862360"/>
                  </a:lnTo>
                  <a:lnTo>
                    <a:pt x="395528" y="2862360"/>
                  </a:lnTo>
                  <a:lnTo>
                    <a:pt x="197764" y="3060123"/>
                  </a:lnTo>
                  <a:lnTo>
                    <a:pt x="0" y="2862360"/>
                  </a:lnTo>
                  <a:close/>
                </a:path>
              </a:pathLst>
            </a:custGeom>
            <a:ln w="12700">
              <a:solidFill>
                <a:srgbClr val="62626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1805866" y="1569211"/>
            <a:ext cx="211454" cy="1176655"/>
          </a:xfrm>
          <a:prstGeom prst="rect">
            <a:avLst/>
          </a:prstGeom>
        </p:spPr>
        <p:txBody>
          <a:bodyPr vert="vert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Стоимость</a:t>
            </a:r>
            <a:r>
              <a:rPr sz="12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услуги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2891233" y="4066132"/>
            <a:ext cx="8706485" cy="404495"/>
            <a:chOff x="2891233" y="4066132"/>
            <a:chExt cx="8706485" cy="404495"/>
          </a:xfrm>
        </p:grpSpPr>
        <p:sp>
          <p:nvSpPr>
            <p:cNvPr id="10" name="object 10"/>
            <p:cNvSpPr/>
            <p:nvPr/>
          </p:nvSpPr>
          <p:spPr>
            <a:xfrm>
              <a:off x="2897583" y="4072482"/>
              <a:ext cx="8693785" cy="391795"/>
            </a:xfrm>
            <a:custGeom>
              <a:avLst/>
              <a:gdLst/>
              <a:ahLst/>
              <a:cxnLst/>
              <a:rect l="l" t="t" r="r" b="b"/>
              <a:pathLst>
                <a:path w="8693785" h="391795">
                  <a:moveTo>
                    <a:pt x="8497873" y="0"/>
                  </a:moveTo>
                  <a:lnTo>
                    <a:pt x="8497873" y="97852"/>
                  </a:lnTo>
                  <a:lnTo>
                    <a:pt x="0" y="97852"/>
                  </a:lnTo>
                  <a:lnTo>
                    <a:pt x="0" y="293555"/>
                  </a:lnTo>
                  <a:lnTo>
                    <a:pt x="8497873" y="293555"/>
                  </a:lnTo>
                  <a:lnTo>
                    <a:pt x="8497873" y="391407"/>
                  </a:lnTo>
                  <a:lnTo>
                    <a:pt x="8693574" y="195703"/>
                  </a:lnTo>
                  <a:lnTo>
                    <a:pt x="8497873" y="0"/>
                  </a:lnTo>
                  <a:close/>
                </a:path>
              </a:pathLst>
            </a:custGeom>
            <a:solidFill>
              <a:srgbClr val="6262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897583" y="4072482"/>
              <a:ext cx="8693785" cy="391795"/>
            </a:xfrm>
            <a:custGeom>
              <a:avLst/>
              <a:gdLst/>
              <a:ahLst/>
              <a:cxnLst/>
              <a:rect l="l" t="t" r="r" b="b"/>
              <a:pathLst>
                <a:path w="8693785" h="391795">
                  <a:moveTo>
                    <a:pt x="8497874" y="391408"/>
                  </a:moveTo>
                  <a:lnTo>
                    <a:pt x="8497874" y="293556"/>
                  </a:lnTo>
                  <a:lnTo>
                    <a:pt x="0" y="293556"/>
                  </a:lnTo>
                  <a:lnTo>
                    <a:pt x="0" y="97852"/>
                  </a:lnTo>
                  <a:lnTo>
                    <a:pt x="8497874" y="97852"/>
                  </a:lnTo>
                  <a:lnTo>
                    <a:pt x="8497874" y="0"/>
                  </a:lnTo>
                  <a:lnTo>
                    <a:pt x="8693574" y="195704"/>
                  </a:lnTo>
                  <a:lnTo>
                    <a:pt x="8497874" y="391408"/>
                  </a:lnTo>
                  <a:close/>
                </a:path>
              </a:pathLst>
            </a:custGeom>
            <a:ln w="12700">
              <a:solidFill>
                <a:srgbClr val="62626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12" name="object 12"/>
          <p:cNvGraphicFramePr>
            <a:graphicFrameLocks noGrp="1"/>
          </p:cNvGraphicFramePr>
          <p:nvPr/>
        </p:nvGraphicFramePr>
        <p:xfrm>
          <a:off x="300039" y="758101"/>
          <a:ext cx="11530962" cy="361695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374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19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44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481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223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731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3570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489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4297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29591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9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14680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2D393E"/>
                          </a:solidFill>
                          <a:latin typeface="Calibri"/>
                          <a:cs typeface="Calibri"/>
                        </a:rPr>
                        <a:t>ЦЕЛЕВЫЕ</a:t>
                      </a:r>
                      <a:r>
                        <a:rPr sz="1200" spc="-45" dirty="0">
                          <a:solidFill>
                            <a:srgbClr val="2D393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solidFill>
                            <a:srgbClr val="2D393E"/>
                          </a:solidFill>
                          <a:latin typeface="Calibri"/>
                          <a:cs typeface="Calibri"/>
                        </a:rPr>
                        <a:t>НАГРУЗКИ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39065" marB="0">
                    <a:lnR w="12700">
                      <a:solidFill>
                        <a:srgbClr val="A6A6A6"/>
                      </a:solidFill>
                      <a:prstDash val="solid"/>
                    </a:lnR>
                    <a:lnB w="12700">
                      <a:solidFill>
                        <a:srgbClr val="A6A6A6"/>
                      </a:solidFill>
                      <a:prstDash val="solid"/>
                    </a:lnB>
                  </a:tcPr>
                </a:tc>
                <a:tc gridSpan="8">
                  <a:txBody>
                    <a:bodyPr/>
                    <a:lstStyle/>
                    <a:p>
                      <a:pPr marR="104139"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1200" spc="-20" dirty="0">
                          <a:solidFill>
                            <a:srgbClr val="2D393E"/>
                          </a:solidFill>
                          <a:latin typeface="Calibri"/>
                          <a:cs typeface="Calibri"/>
                        </a:rPr>
                        <a:t>ОТРАСЛЕВЫЕ</a:t>
                      </a:r>
                      <a:r>
                        <a:rPr sz="1200" spc="20" dirty="0">
                          <a:solidFill>
                            <a:srgbClr val="2D393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solidFill>
                            <a:srgbClr val="2D393E"/>
                          </a:solidFill>
                          <a:latin typeface="Calibri"/>
                          <a:cs typeface="Calibri"/>
                        </a:rPr>
                        <a:t>ЗАКАЗЧИКИ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8419" marB="0">
                    <a:lnL w="12700">
                      <a:solidFill>
                        <a:srgbClr val="A6A6A6"/>
                      </a:solidFill>
                      <a:prstDash val="solid"/>
                    </a:lnL>
                    <a:lnB w="12700">
                      <a:solidFill>
                        <a:srgbClr val="A6A6A6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498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39065" marB="0">
                    <a:lnR w="12700">
                      <a:solidFill>
                        <a:srgbClr val="A6A6A6"/>
                      </a:solidFill>
                      <a:prstDash val="solid"/>
                    </a:lnR>
                    <a:lnB w="12700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320"/>
                        </a:spcBef>
                      </a:pPr>
                      <a:r>
                        <a:rPr sz="1200" dirty="0">
                          <a:solidFill>
                            <a:srgbClr val="2D393E"/>
                          </a:solidFill>
                          <a:latin typeface="Calibri"/>
                          <a:cs typeface="Calibri"/>
                        </a:rPr>
                        <a:t>Минстрой</a:t>
                      </a:r>
                      <a:r>
                        <a:rPr sz="1200" spc="-50" dirty="0">
                          <a:solidFill>
                            <a:srgbClr val="2D393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25" dirty="0">
                          <a:solidFill>
                            <a:srgbClr val="2D393E"/>
                          </a:solidFill>
                          <a:latin typeface="Calibri"/>
                          <a:cs typeface="Calibri"/>
                        </a:rPr>
                        <a:t>РФ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67640" marB="0">
                    <a:lnL w="12700">
                      <a:solidFill>
                        <a:srgbClr val="A6A6A6"/>
                      </a:solidFill>
                      <a:prstDash val="solid"/>
                    </a:lnL>
                    <a:lnR w="12700">
                      <a:solidFill>
                        <a:srgbClr val="A6A6A6"/>
                      </a:solidFill>
                      <a:prstDash val="solid"/>
                    </a:lnR>
                    <a:lnT w="12700">
                      <a:solidFill>
                        <a:srgbClr val="A6A6A6"/>
                      </a:solidFill>
                      <a:prstDash val="solid"/>
                    </a:lnT>
                    <a:lnB w="12700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320"/>
                        </a:spcBef>
                      </a:pPr>
                      <a:r>
                        <a:rPr sz="1200" spc="-10" dirty="0">
                          <a:solidFill>
                            <a:srgbClr val="2D393E"/>
                          </a:solidFill>
                          <a:latin typeface="Calibri"/>
                          <a:cs typeface="Calibri"/>
                        </a:rPr>
                        <a:t>Минприроды</a:t>
                      </a:r>
                      <a:r>
                        <a:rPr sz="1200" spc="-5" dirty="0">
                          <a:solidFill>
                            <a:srgbClr val="2D393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25" dirty="0">
                          <a:solidFill>
                            <a:srgbClr val="2D393E"/>
                          </a:solidFill>
                          <a:latin typeface="Calibri"/>
                          <a:cs typeface="Calibri"/>
                        </a:rPr>
                        <a:t>РФ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67640" marB="0">
                    <a:lnL w="12700">
                      <a:solidFill>
                        <a:srgbClr val="A6A6A6"/>
                      </a:solidFill>
                      <a:prstDash val="solid"/>
                    </a:lnL>
                    <a:lnR w="12700">
                      <a:solidFill>
                        <a:srgbClr val="A6A6A6"/>
                      </a:solidFill>
                      <a:prstDash val="solid"/>
                    </a:lnR>
                    <a:lnT w="12700">
                      <a:solidFill>
                        <a:srgbClr val="A6A6A6"/>
                      </a:solidFill>
                      <a:prstDash val="solid"/>
                    </a:lnT>
                    <a:lnB w="12700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320"/>
                        </a:spcBef>
                      </a:pPr>
                      <a:r>
                        <a:rPr sz="1200" spc="-10" dirty="0">
                          <a:solidFill>
                            <a:srgbClr val="2D393E"/>
                          </a:solidFill>
                          <a:latin typeface="Calibri"/>
                          <a:cs typeface="Calibri"/>
                        </a:rPr>
                        <a:t>Минэнерго</a:t>
                      </a:r>
                      <a:r>
                        <a:rPr sz="1200" spc="20" dirty="0">
                          <a:solidFill>
                            <a:srgbClr val="2D393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25" dirty="0">
                          <a:solidFill>
                            <a:srgbClr val="2D393E"/>
                          </a:solidFill>
                          <a:latin typeface="Calibri"/>
                          <a:cs typeface="Calibri"/>
                        </a:rPr>
                        <a:t>РФ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67640" marB="0">
                    <a:lnL w="12700">
                      <a:solidFill>
                        <a:srgbClr val="A6A6A6"/>
                      </a:solidFill>
                      <a:prstDash val="solid"/>
                    </a:lnL>
                    <a:lnR w="12700">
                      <a:solidFill>
                        <a:srgbClr val="A6A6A6"/>
                      </a:solidFill>
                      <a:prstDash val="solid"/>
                    </a:lnR>
                    <a:lnT w="12700">
                      <a:solidFill>
                        <a:srgbClr val="A6A6A6"/>
                      </a:solidFill>
                      <a:prstDash val="solid"/>
                    </a:lnT>
                    <a:lnB w="12700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320"/>
                        </a:spcBef>
                      </a:pPr>
                      <a:r>
                        <a:rPr sz="1200" spc="-25" dirty="0">
                          <a:solidFill>
                            <a:srgbClr val="2D393E"/>
                          </a:solidFill>
                          <a:latin typeface="Calibri"/>
                          <a:cs typeface="Calibri"/>
                        </a:rPr>
                        <a:t>ТЭК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67640" marB="0">
                    <a:lnL w="12700">
                      <a:solidFill>
                        <a:srgbClr val="A6A6A6"/>
                      </a:solidFill>
                      <a:prstDash val="solid"/>
                    </a:lnL>
                    <a:lnR w="12700">
                      <a:solidFill>
                        <a:srgbClr val="A6A6A6"/>
                      </a:solidFill>
                      <a:prstDash val="solid"/>
                    </a:lnR>
                    <a:lnT w="12700">
                      <a:solidFill>
                        <a:srgbClr val="1C2229"/>
                      </a:solidFill>
                      <a:prstDash val="solid"/>
                    </a:lnT>
                    <a:lnB w="12700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320"/>
                        </a:spcBef>
                      </a:pPr>
                      <a:r>
                        <a:rPr sz="1200" spc="-10" dirty="0">
                          <a:solidFill>
                            <a:srgbClr val="2D393E"/>
                          </a:solidFill>
                          <a:latin typeface="Calibri"/>
                          <a:cs typeface="Calibri"/>
                        </a:rPr>
                        <a:t>Россети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67640" marB="0">
                    <a:lnL w="12700">
                      <a:solidFill>
                        <a:srgbClr val="A6A6A6"/>
                      </a:solidFill>
                      <a:prstDash val="solid"/>
                    </a:lnL>
                    <a:lnR w="12700">
                      <a:solidFill>
                        <a:srgbClr val="A6A6A6"/>
                      </a:solidFill>
                      <a:prstDash val="solid"/>
                    </a:lnR>
                    <a:lnT w="12700">
                      <a:solidFill>
                        <a:srgbClr val="A6A6A6"/>
                      </a:solidFill>
                      <a:prstDash val="solid"/>
                    </a:lnT>
                    <a:lnB w="12700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320"/>
                        </a:spcBef>
                      </a:pPr>
                      <a:r>
                        <a:rPr sz="1200" spc="-10" dirty="0">
                          <a:solidFill>
                            <a:srgbClr val="2D393E"/>
                          </a:solidFill>
                          <a:latin typeface="Calibri"/>
                          <a:cs typeface="Calibri"/>
                        </a:rPr>
                        <a:t>Росгеология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67640" marB="0">
                    <a:lnL w="12700">
                      <a:solidFill>
                        <a:srgbClr val="A6A6A6"/>
                      </a:solidFill>
                      <a:prstDash val="solid"/>
                    </a:lnL>
                    <a:lnR w="12700">
                      <a:solidFill>
                        <a:srgbClr val="A6A6A6"/>
                      </a:solidFill>
                      <a:prstDash val="solid"/>
                    </a:lnR>
                    <a:lnT w="12700">
                      <a:solidFill>
                        <a:srgbClr val="A6A6A6"/>
                      </a:solidFill>
                      <a:prstDash val="solid"/>
                    </a:lnT>
                    <a:lnB w="12700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320"/>
                        </a:spcBef>
                      </a:pPr>
                      <a:r>
                        <a:rPr sz="1200" spc="-10" dirty="0">
                          <a:solidFill>
                            <a:srgbClr val="2D393E"/>
                          </a:solidFill>
                          <a:latin typeface="Calibri"/>
                          <a:cs typeface="Calibri"/>
                        </a:rPr>
                        <a:t>Роскадастр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67640" marB="0">
                    <a:lnL w="12700">
                      <a:solidFill>
                        <a:srgbClr val="A6A6A6"/>
                      </a:solidFill>
                      <a:prstDash val="solid"/>
                    </a:lnL>
                    <a:lnR w="12700">
                      <a:solidFill>
                        <a:srgbClr val="A6A6A6"/>
                      </a:solidFill>
                      <a:prstDash val="solid"/>
                    </a:lnR>
                    <a:lnT w="12700">
                      <a:solidFill>
                        <a:srgbClr val="A6A6A6"/>
                      </a:solidFill>
                      <a:prstDash val="solid"/>
                    </a:lnT>
                    <a:lnB w="12700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 marR="103505">
                        <a:lnSpc>
                          <a:spcPct val="100000"/>
                        </a:lnSpc>
                        <a:spcBef>
                          <a:spcPts val="1320"/>
                        </a:spcBef>
                      </a:pPr>
                      <a:r>
                        <a:rPr sz="1200" spc="-25" dirty="0">
                          <a:solidFill>
                            <a:srgbClr val="2D393E"/>
                          </a:solidFill>
                          <a:latin typeface="Calibri"/>
                          <a:cs typeface="Calibri"/>
                        </a:rPr>
                        <a:t>МЧС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67640" marB="0">
                    <a:lnL w="12700">
                      <a:solidFill>
                        <a:srgbClr val="A6A6A6"/>
                      </a:solidFill>
                      <a:prstDash val="solid"/>
                    </a:lnL>
                    <a:lnT w="12700">
                      <a:solidFill>
                        <a:srgbClr val="A6A6A6"/>
                      </a:solidFill>
                      <a:prstDash val="solid"/>
                    </a:lnT>
                    <a:lnB w="12700">
                      <a:solidFill>
                        <a:srgbClr val="A6A6A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591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200" dirty="0">
                          <a:solidFill>
                            <a:srgbClr val="2D393E"/>
                          </a:solidFill>
                          <a:latin typeface="Calibri"/>
                          <a:cs typeface="Calibri"/>
                        </a:rPr>
                        <a:t>1.</a:t>
                      </a:r>
                      <a:r>
                        <a:rPr sz="1200" spc="-15" dirty="0">
                          <a:solidFill>
                            <a:srgbClr val="2D393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solidFill>
                            <a:srgbClr val="2D393E"/>
                          </a:solidFill>
                          <a:latin typeface="Calibri"/>
                          <a:cs typeface="Calibri"/>
                        </a:rPr>
                        <a:t>Гиперспектральная камера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7785" marB="0">
                    <a:lnR w="12700">
                      <a:solidFill>
                        <a:srgbClr val="A6A6A6"/>
                      </a:solidFill>
                      <a:prstDash val="solid"/>
                    </a:lnR>
                    <a:lnT w="12700">
                      <a:solidFill>
                        <a:srgbClr val="A6A6A6"/>
                      </a:solidFill>
                      <a:prstDash val="solid"/>
                    </a:lnT>
                    <a:lnB w="12700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6A6A6"/>
                      </a:solidFill>
                      <a:prstDash val="solid"/>
                    </a:lnL>
                    <a:lnR w="12700">
                      <a:solidFill>
                        <a:srgbClr val="A6A6A6"/>
                      </a:solidFill>
                      <a:prstDash val="solid"/>
                    </a:lnR>
                    <a:lnT w="12700">
                      <a:solidFill>
                        <a:srgbClr val="A6A6A6"/>
                      </a:solidFill>
                      <a:prstDash val="solid"/>
                    </a:lnT>
                    <a:lnB w="12700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200" spc="-50" dirty="0">
                          <a:solidFill>
                            <a:srgbClr val="2D393E"/>
                          </a:solidFill>
                          <a:latin typeface="Calibri"/>
                          <a:cs typeface="Calibri"/>
                        </a:rPr>
                        <a:t>+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7785" marB="0">
                    <a:lnL w="12700">
                      <a:solidFill>
                        <a:srgbClr val="A6A6A6"/>
                      </a:solidFill>
                      <a:prstDash val="solid"/>
                    </a:lnL>
                    <a:lnR w="12700">
                      <a:solidFill>
                        <a:srgbClr val="A6A6A6"/>
                      </a:solidFill>
                      <a:prstDash val="solid"/>
                    </a:lnR>
                    <a:lnT w="12700">
                      <a:solidFill>
                        <a:srgbClr val="A6A6A6"/>
                      </a:solidFill>
                      <a:prstDash val="solid"/>
                    </a:lnT>
                    <a:lnB w="12700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200" spc="-50" dirty="0">
                          <a:solidFill>
                            <a:srgbClr val="2D393E"/>
                          </a:solidFill>
                          <a:latin typeface="Calibri"/>
                          <a:cs typeface="Calibri"/>
                        </a:rPr>
                        <a:t>+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7785" marB="0">
                    <a:lnL w="12700">
                      <a:solidFill>
                        <a:srgbClr val="A6A6A6"/>
                      </a:solidFill>
                      <a:prstDash val="solid"/>
                    </a:lnL>
                    <a:lnR w="12700">
                      <a:solidFill>
                        <a:srgbClr val="A6A6A6"/>
                      </a:solidFill>
                      <a:prstDash val="solid"/>
                    </a:lnR>
                    <a:lnT w="12700">
                      <a:solidFill>
                        <a:srgbClr val="A6A6A6"/>
                      </a:solidFill>
                      <a:prstDash val="solid"/>
                    </a:lnT>
                    <a:lnB w="12700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6A6A6"/>
                      </a:solidFill>
                      <a:prstDash val="solid"/>
                    </a:lnL>
                    <a:lnR w="12700">
                      <a:solidFill>
                        <a:srgbClr val="A6A6A6"/>
                      </a:solidFill>
                      <a:prstDash val="solid"/>
                    </a:lnR>
                    <a:lnT w="12700">
                      <a:solidFill>
                        <a:srgbClr val="A6A6A6"/>
                      </a:solidFill>
                      <a:prstDash val="solid"/>
                    </a:lnT>
                    <a:lnB w="12700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6A6A6"/>
                      </a:solidFill>
                      <a:prstDash val="solid"/>
                    </a:lnL>
                    <a:lnR w="12700">
                      <a:solidFill>
                        <a:srgbClr val="A6A6A6"/>
                      </a:solidFill>
                      <a:prstDash val="solid"/>
                    </a:lnR>
                    <a:lnT w="12700">
                      <a:solidFill>
                        <a:srgbClr val="A6A6A6"/>
                      </a:solidFill>
                      <a:prstDash val="solid"/>
                    </a:lnT>
                    <a:lnB w="12700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200" spc="-50" dirty="0">
                          <a:solidFill>
                            <a:srgbClr val="2D393E"/>
                          </a:solidFill>
                          <a:latin typeface="Calibri"/>
                          <a:cs typeface="Calibri"/>
                        </a:rPr>
                        <a:t>+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7785" marB="0">
                    <a:lnL w="12700">
                      <a:solidFill>
                        <a:srgbClr val="A6A6A6"/>
                      </a:solidFill>
                      <a:prstDash val="solid"/>
                    </a:lnL>
                    <a:lnR w="12700">
                      <a:solidFill>
                        <a:srgbClr val="A6A6A6"/>
                      </a:solidFill>
                      <a:prstDash val="solid"/>
                    </a:lnR>
                    <a:lnT w="12700">
                      <a:solidFill>
                        <a:srgbClr val="A6A6A6"/>
                      </a:solidFill>
                      <a:prstDash val="solid"/>
                    </a:lnT>
                    <a:lnB w="12700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6A6A6"/>
                      </a:solidFill>
                      <a:prstDash val="solid"/>
                    </a:lnL>
                    <a:lnR w="12700">
                      <a:solidFill>
                        <a:srgbClr val="A6A6A6"/>
                      </a:solidFill>
                      <a:prstDash val="solid"/>
                    </a:lnR>
                    <a:lnT w="12700">
                      <a:solidFill>
                        <a:srgbClr val="A6A6A6"/>
                      </a:solidFill>
                      <a:prstDash val="solid"/>
                    </a:lnT>
                    <a:lnB w="12700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 marR="103505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200" spc="-50" dirty="0">
                          <a:solidFill>
                            <a:srgbClr val="2D393E"/>
                          </a:solidFill>
                          <a:latin typeface="Calibri"/>
                          <a:cs typeface="Calibri"/>
                        </a:rPr>
                        <a:t>+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7785" marB="0">
                    <a:lnL w="12700">
                      <a:solidFill>
                        <a:srgbClr val="A6A6A6"/>
                      </a:solidFill>
                      <a:prstDash val="solid"/>
                    </a:lnL>
                    <a:lnT w="12700">
                      <a:solidFill>
                        <a:srgbClr val="A6A6A6"/>
                      </a:solidFill>
                      <a:prstDash val="solid"/>
                    </a:lnT>
                    <a:lnB w="12700">
                      <a:solidFill>
                        <a:srgbClr val="A6A6A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591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200" dirty="0">
                          <a:solidFill>
                            <a:srgbClr val="2D393E"/>
                          </a:solidFill>
                          <a:latin typeface="Calibri"/>
                          <a:cs typeface="Calibri"/>
                        </a:rPr>
                        <a:t>2.</a:t>
                      </a:r>
                      <a:r>
                        <a:rPr sz="1200" spc="-10" dirty="0">
                          <a:solidFill>
                            <a:srgbClr val="2D393E"/>
                          </a:solidFill>
                          <a:latin typeface="Calibri"/>
                          <a:cs typeface="Calibri"/>
                        </a:rPr>
                        <a:t> Оптика/ИК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7150" marB="0">
                    <a:lnR w="12700">
                      <a:solidFill>
                        <a:srgbClr val="A6A6A6"/>
                      </a:solidFill>
                      <a:prstDash val="solid"/>
                    </a:lnR>
                    <a:lnT w="12700">
                      <a:solidFill>
                        <a:srgbClr val="A6A6A6"/>
                      </a:solidFill>
                      <a:prstDash val="solid"/>
                    </a:lnT>
                    <a:lnB w="12700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200" spc="-50" dirty="0">
                          <a:solidFill>
                            <a:srgbClr val="2D393E"/>
                          </a:solidFill>
                          <a:latin typeface="Calibri"/>
                          <a:cs typeface="Calibri"/>
                        </a:rPr>
                        <a:t>+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A6A6A6"/>
                      </a:solidFill>
                      <a:prstDash val="solid"/>
                    </a:lnL>
                    <a:lnR w="12700">
                      <a:solidFill>
                        <a:srgbClr val="A6A6A6"/>
                      </a:solidFill>
                      <a:prstDash val="solid"/>
                    </a:lnR>
                    <a:lnT w="12700">
                      <a:solidFill>
                        <a:srgbClr val="A6A6A6"/>
                      </a:solidFill>
                      <a:prstDash val="solid"/>
                    </a:lnT>
                    <a:lnB w="12700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200" spc="-50" dirty="0">
                          <a:solidFill>
                            <a:srgbClr val="2D393E"/>
                          </a:solidFill>
                          <a:latin typeface="Calibri"/>
                          <a:cs typeface="Calibri"/>
                        </a:rPr>
                        <a:t>+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A6A6A6"/>
                      </a:solidFill>
                      <a:prstDash val="solid"/>
                    </a:lnL>
                    <a:lnR w="12700">
                      <a:solidFill>
                        <a:srgbClr val="A6A6A6"/>
                      </a:solidFill>
                      <a:prstDash val="solid"/>
                    </a:lnR>
                    <a:lnT w="12700">
                      <a:solidFill>
                        <a:srgbClr val="A6A6A6"/>
                      </a:solidFill>
                      <a:prstDash val="solid"/>
                    </a:lnT>
                    <a:lnB w="12700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200" spc="-50" dirty="0">
                          <a:solidFill>
                            <a:srgbClr val="2D393E"/>
                          </a:solidFill>
                          <a:latin typeface="Calibri"/>
                          <a:cs typeface="Calibri"/>
                        </a:rPr>
                        <a:t>+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A6A6A6"/>
                      </a:solidFill>
                      <a:prstDash val="solid"/>
                    </a:lnL>
                    <a:lnR w="12700">
                      <a:solidFill>
                        <a:srgbClr val="A6A6A6"/>
                      </a:solidFill>
                      <a:prstDash val="solid"/>
                    </a:lnR>
                    <a:lnT w="12700">
                      <a:solidFill>
                        <a:srgbClr val="A6A6A6"/>
                      </a:solidFill>
                      <a:prstDash val="solid"/>
                    </a:lnT>
                    <a:lnB w="12700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200" spc="-50" dirty="0">
                          <a:solidFill>
                            <a:srgbClr val="2D393E"/>
                          </a:solidFill>
                          <a:latin typeface="Calibri"/>
                          <a:cs typeface="Calibri"/>
                        </a:rPr>
                        <a:t>+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A6A6A6"/>
                      </a:solidFill>
                      <a:prstDash val="solid"/>
                    </a:lnL>
                    <a:lnR w="12700">
                      <a:solidFill>
                        <a:srgbClr val="A6A6A6"/>
                      </a:solidFill>
                      <a:prstDash val="solid"/>
                    </a:lnR>
                    <a:lnT w="12700">
                      <a:solidFill>
                        <a:srgbClr val="A6A6A6"/>
                      </a:solidFill>
                      <a:prstDash val="solid"/>
                    </a:lnT>
                    <a:lnB w="12700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200" spc="-50" dirty="0">
                          <a:solidFill>
                            <a:srgbClr val="2D393E"/>
                          </a:solidFill>
                          <a:latin typeface="Calibri"/>
                          <a:cs typeface="Calibri"/>
                        </a:rPr>
                        <a:t>+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A6A6A6"/>
                      </a:solidFill>
                      <a:prstDash val="solid"/>
                    </a:lnL>
                    <a:lnR w="12700">
                      <a:solidFill>
                        <a:srgbClr val="A6A6A6"/>
                      </a:solidFill>
                      <a:prstDash val="solid"/>
                    </a:lnR>
                    <a:lnT w="12700">
                      <a:solidFill>
                        <a:srgbClr val="A6A6A6"/>
                      </a:solidFill>
                      <a:prstDash val="solid"/>
                    </a:lnT>
                    <a:lnB w="12700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6A6A6"/>
                      </a:solidFill>
                      <a:prstDash val="solid"/>
                    </a:lnL>
                    <a:lnR w="12700">
                      <a:solidFill>
                        <a:srgbClr val="A6A6A6"/>
                      </a:solidFill>
                      <a:prstDash val="solid"/>
                    </a:lnR>
                    <a:lnT w="12700">
                      <a:solidFill>
                        <a:srgbClr val="A6A6A6"/>
                      </a:solidFill>
                      <a:prstDash val="solid"/>
                    </a:lnT>
                    <a:lnB w="12700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200" spc="-50" dirty="0">
                          <a:solidFill>
                            <a:srgbClr val="2D393E"/>
                          </a:solidFill>
                          <a:latin typeface="Calibri"/>
                          <a:cs typeface="Calibri"/>
                        </a:rPr>
                        <a:t>+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A6A6A6"/>
                      </a:solidFill>
                      <a:prstDash val="solid"/>
                    </a:lnL>
                    <a:lnR w="12700">
                      <a:solidFill>
                        <a:srgbClr val="A6A6A6"/>
                      </a:solidFill>
                      <a:prstDash val="solid"/>
                    </a:lnR>
                    <a:lnT w="12700">
                      <a:solidFill>
                        <a:srgbClr val="A6A6A6"/>
                      </a:solidFill>
                      <a:prstDash val="solid"/>
                    </a:lnT>
                    <a:lnB w="12700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 marR="103505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200" spc="-50" dirty="0">
                          <a:solidFill>
                            <a:srgbClr val="2D393E"/>
                          </a:solidFill>
                          <a:latin typeface="Calibri"/>
                          <a:cs typeface="Calibri"/>
                        </a:rPr>
                        <a:t>+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A6A6A6"/>
                      </a:solidFill>
                      <a:prstDash val="solid"/>
                    </a:lnL>
                    <a:lnT w="12700">
                      <a:solidFill>
                        <a:srgbClr val="A6A6A6"/>
                      </a:solidFill>
                      <a:prstDash val="solid"/>
                    </a:lnT>
                    <a:lnB w="12700">
                      <a:solidFill>
                        <a:srgbClr val="A6A6A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591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1200" dirty="0">
                          <a:solidFill>
                            <a:srgbClr val="2D393E"/>
                          </a:solidFill>
                          <a:latin typeface="Calibri"/>
                          <a:cs typeface="Calibri"/>
                        </a:rPr>
                        <a:t>3.</a:t>
                      </a:r>
                      <a:r>
                        <a:rPr sz="1200" spc="-10" dirty="0">
                          <a:solidFill>
                            <a:srgbClr val="2D393E"/>
                          </a:solidFill>
                          <a:latin typeface="Calibri"/>
                          <a:cs typeface="Calibri"/>
                        </a:rPr>
                        <a:t> Магнитометр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9690" marB="0">
                    <a:lnR w="12700">
                      <a:solidFill>
                        <a:srgbClr val="A6A6A6"/>
                      </a:solidFill>
                      <a:prstDash val="solid"/>
                    </a:lnR>
                    <a:lnT w="12700">
                      <a:solidFill>
                        <a:srgbClr val="A6A6A6"/>
                      </a:solidFill>
                      <a:prstDash val="solid"/>
                    </a:lnT>
                    <a:lnB w="12700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6A6A6"/>
                      </a:solidFill>
                      <a:prstDash val="solid"/>
                    </a:lnL>
                    <a:lnR w="12700">
                      <a:solidFill>
                        <a:srgbClr val="A6A6A6"/>
                      </a:solidFill>
                      <a:prstDash val="solid"/>
                    </a:lnR>
                    <a:lnT w="12700">
                      <a:solidFill>
                        <a:srgbClr val="A6A6A6"/>
                      </a:solidFill>
                      <a:prstDash val="solid"/>
                    </a:lnT>
                    <a:lnB w="12700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1200" spc="-50" dirty="0">
                          <a:solidFill>
                            <a:srgbClr val="2D393E"/>
                          </a:solidFill>
                          <a:latin typeface="Calibri"/>
                          <a:cs typeface="Calibri"/>
                        </a:rPr>
                        <a:t>+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9690" marB="0">
                    <a:lnL w="12700">
                      <a:solidFill>
                        <a:srgbClr val="A6A6A6"/>
                      </a:solidFill>
                      <a:prstDash val="solid"/>
                    </a:lnL>
                    <a:lnR w="12700">
                      <a:solidFill>
                        <a:srgbClr val="A6A6A6"/>
                      </a:solidFill>
                      <a:prstDash val="solid"/>
                    </a:lnR>
                    <a:lnT w="12700">
                      <a:solidFill>
                        <a:srgbClr val="A6A6A6"/>
                      </a:solidFill>
                      <a:prstDash val="solid"/>
                    </a:lnT>
                    <a:lnB w="12700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6A6A6"/>
                      </a:solidFill>
                      <a:prstDash val="solid"/>
                    </a:lnL>
                    <a:lnR w="12700">
                      <a:solidFill>
                        <a:srgbClr val="A6A6A6"/>
                      </a:solidFill>
                      <a:prstDash val="solid"/>
                    </a:lnR>
                    <a:lnT w="12700">
                      <a:solidFill>
                        <a:srgbClr val="A6A6A6"/>
                      </a:solidFill>
                      <a:prstDash val="solid"/>
                    </a:lnT>
                    <a:lnB w="12700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1200" spc="-50" dirty="0">
                          <a:solidFill>
                            <a:srgbClr val="2D393E"/>
                          </a:solidFill>
                          <a:latin typeface="Calibri"/>
                          <a:cs typeface="Calibri"/>
                        </a:rPr>
                        <a:t>+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9690" marB="0">
                    <a:lnL w="12700">
                      <a:solidFill>
                        <a:srgbClr val="A6A6A6"/>
                      </a:solidFill>
                      <a:prstDash val="solid"/>
                    </a:lnL>
                    <a:lnR w="12700">
                      <a:solidFill>
                        <a:srgbClr val="A6A6A6"/>
                      </a:solidFill>
                      <a:prstDash val="solid"/>
                    </a:lnR>
                    <a:lnT w="12700">
                      <a:solidFill>
                        <a:srgbClr val="A6A6A6"/>
                      </a:solidFill>
                      <a:prstDash val="solid"/>
                    </a:lnT>
                    <a:lnB w="12700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6A6A6"/>
                      </a:solidFill>
                      <a:prstDash val="solid"/>
                    </a:lnL>
                    <a:lnR w="12700">
                      <a:solidFill>
                        <a:srgbClr val="A6A6A6"/>
                      </a:solidFill>
                      <a:prstDash val="solid"/>
                    </a:lnR>
                    <a:lnT w="12700">
                      <a:solidFill>
                        <a:srgbClr val="A6A6A6"/>
                      </a:solidFill>
                      <a:prstDash val="solid"/>
                    </a:lnT>
                    <a:lnB w="12700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1200" spc="-50" dirty="0">
                          <a:solidFill>
                            <a:srgbClr val="2D393E"/>
                          </a:solidFill>
                          <a:latin typeface="Calibri"/>
                          <a:cs typeface="Calibri"/>
                        </a:rPr>
                        <a:t>+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9690" marB="0">
                    <a:lnL w="12700">
                      <a:solidFill>
                        <a:srgbClr val="A6A6A6"/>
                      </a:solidFill>
                      <a:prstDash val="solid"/>
                    </a:lnL>
                    <a:lnR w="12700">
                      <a:solidFill>
                        <a:srgbClr val="A6A6A6"/>
                      </a:solidFill>
                      <a:prstDash val="solid"/>
                    </a:lnR>
                    <a:lnT w="12700">
                      <a:solidFill>
                        <a:srgbClr val="A6A6A6"/>
                      </a:solidFill>
                      <a:prstDash val="solid"/>
                    </a:lnT>
                    <a:lnB w="12700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6A6A6"/>
                      </a:solidFill>
                      <a:prstDash val="solid"/>
                    </a:lnL>
                    <a:lnR w="12700">
                      <a:solidFill>
                        <a:srgbClr val="A6A6A6"/>
                      </a:solidFill>
                      <a:prstDash val="solid"/>
                    </a:lnR>
                    <a:lnT w="12700">
                      <a:solidFill>
                        <a:srgbClr val="A6A6A6"/>
                      </a:solidFill>
                      <a:prstDash val="solid"/>
                    </a:lnT>
                    <a:lnB w="12700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 marR="103505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1200" spc="-50" dirty="0">
                          <a:solidFill>
                            <a:srgbClr val="2D393E"/>
                          </a:solidFill>
                          <a:latin typeface="Calibri"/>
                          <a:cs typeface="Calibri"/>
                        </a:rPr>
                        <a:t>+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9690" marB="0">
                    <a:lnL w="12700">
                      <a:solidFill>
                        <a:srgbClr val="A6A6A6"/>
                      </a:solidFill>
                      <a:prstDash val="solid"/>
                    </a:lnL>
                    <a:lnT w="12700">
                      <a:solidFill>
                        <a:srgbClr val="A6A6A6"/>
                      </a:solidFill>
                      <a:prstDash val="solid"/>
                    </a:lnT>
                    <a:lnB w="12700">
                      <a:solidFill>
                        <a:srgbClr val="A6A6A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591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464"/>
                        </a:spcBef>
                      </a:pPr>
                      <a:r>
                        <a:rPr sz="1200" dirty="0">
                          <a:solidFill>
                            <a:srgbClr val="2D393E"/>
                          </a:solidFill>
                          <a:latin typeface="Calibri"/>
                          <a:cs typeface="Calibri"/>
                        </a:rPr>
                        <a:t>4.</a:t>
                      </a:r>
                      <a:r>
                        <a:rPr sz="1200" spc="-30" dirty="0">
                          <a:solidFill>
                            <a:srgbClr val="2D393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solidFill>
                            <a:srgbClr val="2D393E"/>
                          </a:solidFill>
                          <a:latin typeface="Calibri"/>
                          <a:cs typeface="Calibri"/>
                        </a:rPr>
                        <a:t>Лазерный</a:t>
                      </a:r>
                      <a:r>
                        <a:rPr sz="1200" spc="-25" dirty="0">
                          <a:solidFill>
                            <a:srgbClr val="2D393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solidFill>
                            <a:srgbClr val="2D393E"/>
                          </a:solidFill>
                          <a:latin typeface="Calibri"/>
                          <a:cs typeface="Calibri"/>
                        </a:rPr>
                        <a:t>сканер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9054" marB="0">
                    <a:lnR w="12700">
                      <a:solidFill>
                        <a:srgbClr val="A6A6A6"/>
                      </a:solidFill>
                      <a:prstDash val="solid"/>
                    </a:lnR>
                    <a:lnT w="12700">
                      <a:solidFill>
                        <a:srgbClr val="A6A6A6"/>
                      </a:solidFill>
                      <a:prstDash val="solid"/>
                    </a:lnT>
                    <a:lnB w="12700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6A6A6"/>
                      </a:solidFill>
                      <a:prstDash val="solid"/>
                    </a:lnL>
                    <a:lnR w="12700">
                      <a:solidFill>
                        <a:srgbClr val="A6A6A6"/>
                      </a:solidFill>
                      <a:prstDash val="solid"/>
                    </a:lnR>
                    <a:lnT w="12700">
                      <a:solidFill>
                        <a:srgbClr val="A6A6A6"/>
                      </a:solidFill>
                      <a:prstDash val="solid"/>
                    </a:lnT>
                    <a:lnB w="12700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464"/>
                        </a:spcBef>
                      </a:pPr>
                      <a:r>
                        <a:rPr sz="1200" spc="-50" dirty="0">
                          <a:solidFill>
                            <a:srgbClr val="2D393E"/>
                          </a:solidFill>
                          <a:latin typeface="Calibri"/>
                          <a:cs typeface="Calibri"/>
                        </a:rPr>
                        <a:t>+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9054" marB="0">
                    <a:lnL w="12700">
                      <a:solidFill>
                        <a:srgbClr val="A6A6A6"/>
                      </a:solidFill>
                      <a:prstDash val="solid"/>
                    </a:lnL>
                    <a:lnR w="12700">
                      <a:solidFill>
                        <a:srgbClr val="A6A6A6"/>
                      </a:solidFill>
                      <a:prstDash val="solid"/>
                    </a:lnR>
                    <a:lnT w="12700">
                      <a:solidFill>
                        <a:srgbClr val="A6A6A6"/>
                      </a:solidFill>
                      <a:prstDash val="solid"/>
                    </a:lnT>
                    <a:lnB w="12700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464"/>
                        </a:spcBef>
                      </a:pPr>
                      <a:r>
                        <a:rPr sz="1200" spc="-50" dirty="0">
                          <a:solidFill>
                            <a:srgbClr val="2D393E"/>
                          </a:solidFill>
                          <a:latin typeface="Calibri"/>
                          <a:cs typeface="Calibri"/>
                        </a:rPr>
                        <a:t>+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9054" marB="0">
                    <a:lnL w="12700">
                      <a:solidFill>
                        <a:srgbClr val="A6A6A6"/>
                      </a:solidFill>
                      <a:prstDash val="solid"/>
                    </a:lnL>
                    <a:lnR w="12700">
                      <a:solidFill>
                        <a:srgbClr val="A6A6A6"/>
                      </a:solidFill>
                      <a:prstDash val="solid"/>
                    </a:lnR>
                    <a:lnT w="12700">
                      <a:solidFill>
                        <a:srgbClr val="A6A6A6"/>
                      </a:solidFill>
                      <a:prstDash val="solid"/>
                    </a:lnT>
                    <a:lnB w="12700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464"/>
                        </a:spcBef>
                      </a:pPr>
                      <a:r>
                        <a:rPr sz="1200" spc="-50" dirty="0">
                          <a:solidFill>
                            <a:srgbClr val="2D393E"/>
                          </a:solidFill>
                          <a:latin typeface="Calibri"/>
                          <a:cs typeface="Calibri"/>
                        </a:rPr>
                        <a:t>+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9054" marB="0">
                    <a:lnL w="12700">
                      <a:solidFill>
                        <a:srgbClr val="A6A6A6"/>
                      </a:solidFill>
                      <a:prstDash val="solid"/>
                    </a:lnL>
                    <a:lnR w="12700">
                      <a:solidFill>
                        <a:srgbClr val="A6A6A6"/>
                      </a:solidFill>
                      <a:prstDash val="solid"/>
                    </a:lnR>
                    <a:lnT w="12700">
                      <a:solidFill>
                        <a:srgbClr val="A6A6A6"/>
                      </a:solidFill>
                      <a:prstDash val="solid"/>
                    </a:lnT>
                    <a:lnB w="12700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464"/>
                        </a:spcBef>
                      </a:pPr>
                      <a:r>
                        <a:rPr sz="1200" spc="-50" dirty="0">
                          <a:solidFill>
                            <a:srgbClr val="2D393E"/>
                          </a:solidFill>
                          <a:latin typeface="Calibri"/>
                          <a:cs typeface="Calibri"/>
                        </a:rPr>
                        <a:t>+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9054" marB="0">
                    <a:lnL w="12700">
                      <a:solidFill>
                        <a:srgbClr val="A6A6A6"/>
                      </a:solidFill>
                      <a:prstDash val="solid"/>
                    </a:lnL>
                    <a:lnR w="12700">
                      <a:solidFill>
                        <a:srgbClr val="A6A6A6"/>
                      </a:solidFill>
                      <a:prstDash val="solid"/>
                    </a:lnR>
                    <a:lnT w="12700">
                      <a:solidFill>
                        <a:srgbClr val="A6A6A6"/>
                      </a:solidFill>
                      <a:prstDash val="solid"/>
                    </a:lnT>
                    <a:lnB w="12700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6A6A6"/>
                      </a:solidFill>
                      <a:prstDash val="solid"/>
                    </a:lnL>
                    <a:lnR w="12700">
                      <a:solidFill>
                        <a:srgbClr val="A6A6A6"/>
                      </a:solidFill>
                      <a:prstDash val="solid"/>
                    </a:lnR>
                    <a:lnT w="12700">
                      <a:solidFill>
                        <a:srgbClr val="A6A6A6"/>
                      </a:solidFill>
                      <a:prstDash val="solid"/>
                    </a:lnT>
                    <a:lnB w="12700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464"/>
                        </a:spcBef>
                      </a:pPr>
                      <a:r>
                        <a:rPr sz="1200" spc="-50" dirty="0">
                          <a:solidFill>
                            <a:srgbClr val="2D393E"/>
                          </a:solidFill>
                          <a:latin typeface="Calibri"/>
                          <a:cs typeface="Calibri"/>
                        </a:rPr>
                        <a:t>+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9054" marB="0">
                    <a:lnL w="12700">
                      <a:solidFill>
                        <a:srgbClr val="A6A6A6"/>
                      </a:solidFill>
                      <a:prstDash val="solid"/>
                    </a:lnL>
                    <a:lnR w="12700">
                      <a:solidFill>
                        <a:srgbClr val="A6A6A6"/>
                      </a:solidFill>
                      <a:prstDash val="solid"/>
                    </a:lnR>
                    <a:lnT w="12700">
                      <a:solidFill>
                        <a:srgbClr val="A6A6A6"/>
                      </a:solidFill>
                      <a:prstDash val="solid"/>
                    </a:lnT>
                    <a:lnB w="12700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 marR="103505">
                        <a:lnSpc>
                          <a:spcPct val="100000"/>
                        </a:lnSpc>
                        <a:spcBef>
                          <a:spcPts val="464"/>
                        </a:spcBef>
                      </a:pPr>
                      <a:r>
                        <a:rPr sz="1200" spc="-50" dirty="0">
                          <a:solidFill>
                            <a:srgbClr val="2D393E"/>
                          </a:solidFill>
                          <a:latin typeface="Calibri"/>
                          <a:cs typeface="Calibri"/>
                        </a:rPr>
                        <a:t>+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9054" marB="0">
                    <a:lnL w="12700">
                      <a:solidFill>
                        <a:srgbClr val="A6A6A6"/>
                      </a:solidFill>
                      <a:prstDash val="solid"/>
                    </a:lnL>
                    <a:lnT w="12700">
                      <a:solidFill>
                        <a:srgbClr val="A6A6A6"/>
                      </a:solidFill>
                      <a:prstDash val="solid"/>
                    </a:lnT>
                    <a:lnB w="12700">
                      <a:solidFill>
                        <a:srgbClr val="A6A6A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591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1200" dirty="0">
                          <a:solidFill>
                            <a:srgbClr val="2D393E"/>
                          </a:solidFill>
                          <a:latin typeface="Calibri"/>
                          <a:cs typeface="Calibri"/>
                        </a:rPr>
                        <a:t>5.</a:t>
                      </a:r>
                      <a:r>
                        <a:rPr sz="1200" spc="-10" dirty="0">
                          <a:solidFill>
                            <a:srgbClr val="2D393E"/>
                          </a:solidFill>
                          <a:latin typeface="Calibri"/>
                          <a:cs typeface="Calibri"/>
                        </a:rPr>
                        <a:t> Радар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8419" marB="0">
                    <a:lnR w="12700">
                      <a:solidFill>
                        <a:srgbClr val="A6A6A6"/>
                      </a:solidFill>
                      <a:prstDash val="solid"/>
                    </a:lnR>
                    <a:lnT w="12700">
                      <a:solidFill>
                        <a:srgbClr val="A6A6A6"/>
                      </a:solidFill>
                      <a:prstDash val="solid"/>
                    </a:lnT>
                    <a:lnB w="12700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1200" spc="-50" dirty="0">
                          <a:solidFill>
                            <a:srgbClr val="2D393E"/>
                          </a:solidFill>
                          <a:latin typeface="Calibri"/>
                          <a:cs typeface="Calibri"/>
                        </a:rPr>
                        <a:t>+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8419" marB="0">
                    <a:lnL w="12700">
                      <a:solidFill>
                        <a:srgbClr val="A6A6A6"/>
                      </a:solidFill>
                      <a:prstDash val="solid"/>
                    </a:lnL>
                    <a:lnR w="12700">
                      <a:solidFill>
                        <a:srgbClr val="A6A6A6"/>
                      </a:solidFill>
                      <a:prstDash val="solid"/>
                    </a:lnR>
                    <a:lnT w="12700">
                      <a:solidFill>
                        <a:srgbClr val="A6A6A6"/>
                      </a:solidFill>
                      <a:prstDash val="solid"/>
                    </a:lnT>
                    <a:lnB w="12700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1200" spc="-50" dirty="0">
                          <a:solidFill>
                            <a:srgbClr val="2D393E"/>
                          </a:solidFill>
                          <a:latin typeface="Calibri"/>
                          <a:cs typeface="Calibri"/>
                        </a:rPr>
                        <a:t>+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8419" marB="0">
                    <a:lnL w="12700">
                      <a:solidFill>
                        <a:srgbClr val="A6A6A6"/>
                      </a:solidFill>
                      <a:prstDash val="solid"/>
                    </a:lnL>
                    <a:lnR w="12700">
                      <a:solidFill>
                        <a:srgbClr val="A6A6A6"/>
                      </a:solidFill>
                      <a:prstDash val="solid"/>
                    </a:lnR>
                    <a:lnT w="12700">
                      <a:solidFill>
                        <a:srgbClr val="A6A6A6"/>
                      </a:solidFill>
                      <a:prstDash val="solid"/>
                    </a:lnT>
                    <a:lnB w="12700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6A6A6"/>
                      </a:solidFill>
                      <a:prstDash val="solid"/>
                    </a:lnL>
                    <a:lnR w="12700">
                      <a:solidFill>
                        <a:srgbClr val="A6A6A6"/>
                      </a:solidFill>
                      <a:prstDash val="solid"/>
                    </a:lnR>
                    <a:lnT w="12700">
                      <a:solidFill>
                        <a:srgbClr val="A6A6A6"/>
                      </a:solidFill>
                      <a:prstDash val="solid"/>
                    </a:lnT>
                    <a:lnB w="12700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1200" spc="-50" dirty="0">
                          <a:solidFill>
                            <a:srgbClr val="2D393E"/>
                          </a:solidFill>
                          <a:latin typeface="Calibri"/>
                          <a:cs typeface="Calibri"/>
                        </a:rPr>
                        <a:t>+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8419" marB="0">
                    <a:lnL w="12700">
                      <a:solidFill>
                        <a:srgbClr val="A6A6A6"/>
                      </a:solidFill>
                      <a:prstDash val="solid"/>
                    </a:lnL>
                    <a:lnR w="12700">
                      <a:solidFill>
                        <a:srgbClr val="A6A6A6"/>
                      </a:solidFill>
                      <a:prstDash val="solid"/>
                    </a:lnR>
                    <a:lnT w="12700">
                      <a:solidFill>
                        <a:srgbClr val="A6A6A6"/>
                      </a:solidFill>
                      <a:prstDash val="solid"/>
                    </a:lnT>
                    <a:lnB w="12700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6A6A6"/>
                      </a:solidFill>
                      <a:prstDash val="solid"/>
                    </a:lnL>
                    <a:lnR w="12700">
                      <a:solidFill>
                        <a:srgbClr val="A6A6A6"/>
                      </a:solidFill>
                      <a:prstDash val="solid"/>
                    </a:lnR>
                    <a:lnT w="12700">
                      <a:solidFill>
                        <a:srgbClr val="A6A6A6"/>
                      </a:solidFill>
                      <a:prstDash val="solid"/>
                    </a:lnT>
                    <a:lnB w="12700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1200" spc="-50" dirty="0">
                          <a:solidFill>
                            <a:srgbClr val="2D393E"/>
                          </a:solidFill>
                          <a:latin typeface="Calibri"/>
                          <a:cs typeface="Calibri"/>
                        </a:rPr>
                        <a:t>+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8419" marB="0">
                    <a:lnL w="12700">
                      <a:solidFill>
                        <a:srgbClr val="A6A6A6"/>
                      </a:solidFill>
                      <a:prstDash val="solid"/>
                    </a:lnL>
                    <a:lnR w="12700">
                      <a:solidFill>
                        <a:srgbClr val="A6A6A6"/>
                      </a:solidFill>
                      <a:prstDash val="solid"/>
                    </a:lnR>
                    <a:lnT w="12700">
                      <a:solidFill>
                        <a:srgbClr val="A6A6A6"/>
                      </a:solidFill>
                      <a:prstDash val="solid"/>
                    </a:lnT>
                    <a:lnB w="12700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6A6A6"/>
                      </a:solidFill>
                      <a:prstDash val="solid"/>
                    </a:lnL>
                    <a:lnR w="12700">
                      <a:solidFill>
                        <a:srgbClr val="A6A6A6"/>
                      </a:solidFill>
                      <a:prstDash val="solid"/>
                    </a:lnR>
                    <a:lnT w="12700">
                      <a:solidFill>
                        <a:srgbClr val="A6A6A6"/>
                      </a:solidFill>
                      <a:prstDash val="solid"/>
                    </a:lnT>
                    <a:lnB w="12700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 marR="103505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1200" spc="-50" dirty="0">
                          <a:solidFill>
                            <a:srgbClr val="2D393E"/>
                          </a:solidFill>
                          <a:latin typeface="Calibri"/>
                          <a:cs typeface="Calibri"/>
                        </a:rPr>
                        <a:t>+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8419" marB="0">
                    <a:lnL w="12700">
                      <a:solidFill>
                        <a:srgbClr val="A6A6A6"/>
                      </a:solidFill>
                      <a:prstDash val="solid"/>
                    </a:lnL>
                    <a:lnT w="12700">
                      <a:solidFill>
                        <a:srgbClr val="A6A6A6"/>
                      </a:solidFill>
                      <a:prstDash val="solid"/>
                    </a:lnT>
                    <a:lnB w="12700">
                      <a:solidFill>
                        <a:srgbClr val="A6A6A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4984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315"/>
                        </a:spcBef>
                      </a:pPr>
                      <a:r>
                        <a:rPr sz="1200" dirty="0">
                          <a:solidFill>
                            <a:srgbClr val="2D393E"/>
                          </a:solidFill>
                          <a:latin typeface="Calibri"/>
                          <a:cs typeface="Calibri"/>
                        </a:rPr>
                        <a:t>6.</a:t>
                      </a:r>
                      <a:r>
                        <a:rPr sz="1200" spc="-15" dirty="0">
                          <a:solidFill>
                            <a:srgbClr val="2D393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solidFill>
                            <a:srgbClr val="2D393E"/>
                          </a:solidFill>
                          <a:latin typeface="Calibri"/>
                          <a:cs typeface="Calibri"/>
                        </a:rPr>
                        <a:t>Мультиспектральная</a:t>
                      </a:r>
                      <a:r>
                        <a:rPr sz="1200" spc="-5" dirty="0">
                          <a:solidFill>
                            <a:srgbClr val="2D393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solidFill>
                            <a:srgbClr val="2D393E"/>
                          </a:solidFill>
                          <a:latin typeface="Calibri"/>
                          <a:cs typeface="Calibri"/>
                        </a:rPr>
                        <a:t>камера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67005" marB="0">
                    <a:lnR w="12700">
                      <a:solidFill>
                        <a:srgbClr val="A6A6A6"/>
                      </a:solidFill>
                      <a:prstDash val="solid"/>
                    </a:lnR>
                    <a:lnT w="12700">
                      <a:solidFill>
                        <a:srgbClr val="A6A6A6"/>
                      </a:solidFill>
                      <a:prstDash val="solid"/>
                    </a:lnT>
                    <a:lnB w="12700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315"/>
                        </a:spcBef>
                      </a:pPr>
                      <a:r>
                        <a:rPr sz="1200" spc="-50" dirty="0">
                          <a:solidFill>
                            <a:srgbClr val="2D393E"/>
                          </a:solidFill>
                          <a:latin typeface="Calibri"/>
                          <a:cs typeface="Calibri"/>
                        </a:rPr>
                        <a:t>+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67005" marB="0">
                    <a:lnL w="12700">
                      <a:solidFill>
                        <a:srgbClr val="A6A6A6"/>
                      </a:solidFill>
                      <a:prstDash val="solid"/>
                    </a:lnL>
                    <a:lnR w="12700">
                      <a:solidFill>
                        <a:srgbClr val="A6A6A6"/>
                      </a:solidFill>
                      <a:prstDash val="solid"/>
                    </a:lnR>
                    <a:lnT w="12700">
                      <a:solidFill>
                        <a:srgbClr val="A6A6A6"/>
                      </a:solidFill>
                      <a:prstDash val="solid"/>
                    </a:lnT>
                    <a:lnB w="12700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6A6A6"/>
                      </a:solidFill>
                      <a:prstDash val="solid"/>
                    </a:lnL>
                    <a:lnR w="12700">
                      <a:solidFill>
                        <a:srgbClr val="A6A6A6"/>
                      </a:solidFill>
                      <a:prstDash val="solid"/>
                    </a:lnR>
                    <a:lnT w="12700">
                      <a:solidFill>
                        <a:srgbClr val="A6A6A6"/>
                      </a:solidFill>
                      <a:prstDash val="solid"/>
                    </a:lnT>
                    <a:lnB w="12700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315"/>
                        </a:spcBef>
                      </a:pPr>
                      <a:r>
                        <a:rPr sz="1200" spc="-50" dirty="0">
                          <a:solidFill>
                            <a:srgbClr val="2D393E"/>
                          </a:solidFill>
                          <a:latin typeface="Calibri"/>
                          <a:cs typeface="Calibri"/>
                        </a:rPr>
                        <a:t>+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67005" marB="0">
                    <a:lnL w="12700">
                      <a:solidFill>
                        <a:srgbClr val="A6A6A6"/>
                      </a:solidFill>
                      <a:prstDash val="solid"/>
                    </a:lnL>
                    <a:lnR w="12700">
                      <a:solidFill>
                        <a:srgbClr val="A6A6A6"/>
                      </a:solidFill>
                      <a:prstDash val="solid"/>
                    </a:lnR>
                    <a:lnT w="12700">
                      <a:solidFill>
                        <a:srgbClr val="A6A6A6"/>
                      </a:solidFill>
                      <a:prstDash val="solid"/>
                    </a:lnT>
                    <a:lnB w="12700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315"/>
                        </a:spcBef>
                      </a:pPr>
                      <a:r>
                        <a:rPr sz="1200" spc="-50" dirty="0">
                          <a:solidFill>
                            <a:srgbClr val="2D393E"/>
                          </a:solidFill>
                          <a:latin typeface="Calibri"/>
                          <a:cs typeface="Calibri"/>
                        </a:rPr>
                        <a:t>+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67005" marB="0">
                    <a:lnL w="12700">
                      <a:solidFill>
                        <a:srgbClr val="A6A6A6"/>
                      </a:solidFill>
                      <a:prstDash val="solid"/>
                    </a:lnL>
                    <a:lnR w="12700">
                      <a:solidFill>
                        <a:srgbClr val="A6A6A6"/>
                      </a:solidFill>
                      <a:prstDash val="solid"/>
                    </a:lnR>
                    <a:lnT w="12700">
                      <a:solidFill>
                        <a:srgbClr val="A6A6A6"/>
                      </a:solidFill>
                      <a:prstDash val="solid"/>
                    </a:lnT>
                    <a:lnB w="12700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315"/>
                        </a:spcBef>
                      </a:pPr>
                      <a:r>
                        <a:rPr sz="1200" spc="-50" dirty="0">
                          <a:solidFill>
                            <a:srgbClr val="2D393E"/>
                          </a:solidFill>
                          <a:latin typeface="Calibri"/>
                          <a:cs typeface="Calibri"/>
                        </a:rPr>
                        <a:t>+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67005" marB="0">
                    <a:lnL w="12700">
                      <a:solidFill>
                        <a:srgbClr val="A6A6A6"/>
                      </a:solidFill>
                      <a:prstDash val="solid"/>
                    </a:lnL>
                    <a:lnR w="12700">
                      <a:solidFill>
                        <a:srgbClr val="A6A6A6"/>
                      </a:solidFill>
                      <a:prstDash val="solid"/>
                    </a:lnR>
                    <a:lnT w="12700">
                      <a:solidFill>
                        <a:srgbClr val="A6A6A6"/>
                      </a:solidFill>
                      <a:prstDash val="solid"/>
                    </a:lnT>
                    <a:lnB w="12700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6A6A6"/>
                      </a:solidFill>
                      <a:prstDash val="solid"/>
                    </a:lnL>
                    <a:lnR w="12700">
                      <a:solidFill>
                        <a:srgbClr val="A6A6A6"/>
                      </a:solidFill>
                      <a:prstDash val="solid"/>
                    </a:lnR>
                    <a:lnT w="12700">
                      <a:solidFill>
                        <a:srgbClr val="A6A6A6"/>
                      </a:solidFill>
                      <a:prstDash val="solid"/>
                    </a:lnT>
                    <a:lnB w="12700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6A6A6"/>
                      </a:solidFill>
                      <a:prstDash val="solid"/>
                    </a:lnL>
                    <a:lnR w="12700">
                      <a:solidFill>
                        <a:srgbClr val="A6A6A6"/>
                      </a:solidFill>
                      <a:prstDash val="solid"/>
                    </a:lnR>
                    <a:lnT w="12700">
                      <a:solidFill>
                        <a:srgbClr val="A6A6A6"/>
                      </a:solidFill>
                      <a:prstDash val="solid"/>
                    </a:lnT>
                    <a:lnB w="12700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 marR="103505">
                        <a:lnSpc>
                          <a:spcPct val="100000"/>
                        </a:lnSpc>
                        <a:spcBef>
                          <a:spcPts val="1315"/>
                        </a:spcBef>
                      </a:pPr>
                      <a:r>
                        <a:rPr sz="1200" spc="-50" dirty="0">
                          <a:solidFill>
                            <a:srgbClr val="2D393E"/>
                          </a:solidFill>
                          <a:latin typeface="Calibri"/>
                          <a:cs typeface="Calibri"/>
                        </a:rPr>
                        <a:t>+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67005" marB="0">
                    <a:lnL w="12700">
                      <a:solidFill>
                        <a:srgbClr val="A6A6A6"/>
                      </a:solidFill>
                      <a:prstDash val="solid"/>
                    </a:lnL>
                    <a:lnT w="12700">
                      <a:solidFill>
                        <a:srgbClr val="A6A6A6"/>
                      </a:solidFill>
                      <a:prstDash val="solid"/>
                    </a:lnT>
                    <a:lnB w="12700">
                      <a:solidFill>
                        <a:srgbClr val="A6A6A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591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200" dirty="0">
                          <a:solidFill>
                            <a:srgbClr val="2D393E"/>
                          </a:solidFill>
                          <a:latin typeface="Calibri"/>
                          <a:cs typeface="Calibri"/>
                        </a:rPr>
                        <a:t>7.</a:t>
                      </a:r>
                      <a:r>
                        <a:rPr sz="1200" spc="-10" dirty="0">
                          <a:solidFill>
                            <a:srgbClr val="2D393E"/>
                          </a:solidFill>
                          <a:latin typeface="Calibri"/>
                          <a:cs typeface="Calibri"/>
                        </a:rPr>
                        <a:t> Гаммаспектрометр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7150" marB="0">
                    <a:lnR w="12700">
                      <a:solidFill>
                        <a:srgbClr val="A6A6A6"/>
                      </a:solidFill>
                      <a:prstDash val="solid"/>
                    </a:lnR>
                    <a:lnT w="12700">
                      <a:solidFill>
                        <a:srgbClr val="A6A6A6"/>
                      </a:solidFill>
                      <a:prstDash val="solid"/>
                    </a:lnT>
                    <a:lnB w="12700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200" spc="-50" dirty="0">
                          <a:solidFill>
                            <a:srgbClr val="2D393E"/>
                          </a:solidFill>
                          <a:latin typeface="Calibri"/>
                          <a:cs typeface="Calibri"/>
                        </a:rPr>
                        <a:t>+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A6A6A6"/>
                      </a:solidFill>
                      <a:prstDash val="solid"/>
                    </a:lnL>
                    <a:lnR w="12700">
                      <a:solidFill>
                        <a:srgbClr val="A6A6A6"/>
                      </a:solidFill>
                      <a:prstDash val="solid"/>
                    </a:lnR>
                    <a:lnT w="12700">
                      <a:solidFill>
                        <a:srgbClr val="A6A6A6"/>
                      </a:solidFill>
                      <a:prstDash val="solid"/>
                    </a:lnT>
                    <a:lnB w="12700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6A6A6"/>
                      </a:solidFill>
                      <a:prstDash val="solid"/>
                    </a:lnL>
                    <a:lnR w="12700">
                      <a:solidFill>
                        <a:srgbClr val="A6A6A6"/>
                      </a:solidFill>
                      <a:prstDash val="solid"/>
                    </a:lnR>
                    <a:lnT w="12700">
                      <a:solidFill>
                        <a:srgbClr val="A6A6A6"/>
                      </a:solidFill>
                      <a:prstDash val="solid"/>
                    </a:lnT>
                    <a:lnB w="12700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6A6A6"/>
                      </a:solidFill>
                      <a:prstDash val="solid"/>
                    </a:lnL>
                    <a:lnR w="12700">
                      <a:solidFill>
                        <a:srgbClr val="A6A6A6"/>
                      </a:solidFill>
                      <a:prstDash val="solid"/>
                    </a:lnR>
                    <a:lnT w="12700">
                      <a:solidFill>
                        <a:srgbClr val="A6A6A6"/>
                      </a:solidFill>
                      <a:prstDash val="solid"/>
                    </a:lnT>
                    <a:lnB w="12700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6A6A6"/>
                      </a:solidFill>
                      <a:prstDash val="solid"/>
                    </a:lnL>
                    <a:lnR w="12700">
                      <a:solidFill>
                        <a:srgbClr val="A6A6A6"/>
                      </a:solidFill>
                      <a:prstDash val="solid"/>
                    </a:lnR>
                    <a:lnT w="12700">
                      <a:solidFill>
                        <a:srgbClr val="A6A6A6"/>
                      </a:solidFill>
                      <a:prstDash val="solid"/>
                    </a:lnT>
                    <a:lnB w="12700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6A6A6"/>
                      </a:solidFill>
                      <a:prstDash val="solid"/>
                    </a:lnL>
                    <a:lnR w="12700">
                      <a:solidFill>
                        <a:srgbClr val="A6A6A6"/>
                      </a:solidFill>
                      <a:prstDash val="solid"/>
                    </a:lnR>
                    <a:lnT w="12700">
                      <a:solidFill>
                        <a:srgbClr val="A6A6A6"/>
                      </a:solidFill>
                      <a:prstDash val="solid"/>
                    </a:lnT>
                    <a:lnB w="12700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200" spc="-50" dirty="0">
                          <a:solidFill>
                            <a:srgbClr val="2D393E"/>
                          </a:solidFill>
                          <a:latin typeface="Calibri"/>
                          <a:cs typeface="Calibri"/>
                        </a:rPr>
                        <a:t>+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A6A6A6"/>
                      </a:solidFill>
                      <a:prstDash val="solid"/>
                    </a:lnL>
                    <a:lnR w="12700">
                      <a:solidFill>
                        <a:srgbClr val="A6A6A6"/>
                      </a:solidFill>
                      <a:prstDash val="solid"/>
                    </a:lnR>
                    <a:lnT w="12700">
                      <a:solidFill>
                        <a:srgbClr val="A6A6A6"/>
                      </a:solidFill>
                      <a:prstDash val="solid"/>
                    </a:lnT>
                    <a:lnB w="12700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200" spc="-50" dirty="0">
                          <a:solidFill>
                            <a:srgbClr val="2D393E"/>
                          </a:solidFill>
                          <a:latin typeface="Calibri"/>
                          <a:cs typeface="Calibri"/>
                        </a:rPr>
                        <a:t>+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A6A6A6"/>
                      </a:solidFill>
                      <a:prstDash val="solid"/>
                    </a:lnL>
                    <a:lnR w="12700">
                      <a:solidFill>
                        <a:srgbClr val="A6A6A6"/>
                      </a:solidFill>
                      <a:prstDash val="solid"/>
                    </a:lnR>
                    <a:lnT w="12700">
                      <a:solidFill>
                        <a:srgbClr val="A6A6A6"/>
                      </a:solidFill>
                      <a:prstDash val="solid"/>
                    </a:lnT>
                    <a:lnB w="12700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 marR="103505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200" spc="-50" dirty="0">
                          <a:solidFill>
                            <a:srgbClr val="2D393E"/>
                          </a:solidFill>
                          <a:latin typeface="Calibri"/>
                          <a:cs typeface="Calibri"/>
                        </a:rPr>
                        <a:t>+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A6A6A6"/>
                      </a:solidFill>
                      <a:prstDash val="solid"/>
                    </a:lnL>
                    <a:lnT w="12700">
                      <a:solidFill>
                        <a:srgbClr val="A6A6A6"/>
                      </a:solidFill>
                      <a:prstDash val="solid"/>
                    </a:lnT>
                    <a:lnB w="12700">
                      <a:solidFill>
                        <a:srgbClr val="A6A6A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15620">
                <a:tc>
                  <a:txBody>
                    <a:bodyPr/>
                    <a:lstStyle/>
                    <a:p>
                      <a:pPr marL="90805" marR="85725">
                        <a:lnSpc>
                          <a:spcPct val="116700"/>
                        </a:lnSpc>
                        <a:spcBef>
                          <a:spcPts val="229"/>
                        </a:spcBef>
                      </a:pPr>
                      <a:r>
                        <a:rPr sz="1200" dirty="0">
                          <a:solidFill>
                            <a:srgbClr val="2D393E"/>
                          </a:solidFill>
                          <a:latin typeface="Calibri"/>
                          <a:cs typeface="Calibri"/>
                        </a:rPr>
                        <a:t>*Общая</a:t>
                      </a:r>
                      <a:r>
                        <a:rPr sz="1200" spc="15" dirty="0">
                          <a:solidFill>
                            <a:srgbClr val="2D393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solidFill>
                            <a:srgbClr val="2D393E"/>
                          </a:solidFill>
                          <a:latin typeface="Calibri"/>
                          <a:cs typeface="Calibri"/>
                        </a:rPr>
                        <a:t>масса</a:t>
                      </a:r>
                      <a:r>
                        <a:rPr sz="1200" spc="15" dirty="0">
                          <a:solidFill>
                            <a:srgbClr val="2D393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solidFill>
                            <a:srgbClr val="2D393E"/>
                          </a:solidFill>
                          <a:latin typeface="Calibri"/>
                          <a:cs typeface="Calibri"/>
                        </a:rPr>
                        <a:t>целевых</a:t>
                      </a:r>
                      <a:r>
                        <a:rPr sz="1200" spc="15" dirty="0">
                          <a:solidFill>
                            <a:srgbClr val="2D393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solidFill>
                            <a:srgbClr val="2D393E"/>
                          </a:solidFill>
                          <a:latin typeface="Calibri"/>
                          <a:cs typeface="Calibri"/>
                        </a:rPr>
                        <a:t>нагрузок</a:t>
                      </a:r>
                      <a:r>
                        <a:rPr sz="1200" spc="15" dirty="0">
                          <a:solidFill>
                            <a:srgbClr val="2D393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25" dirty="0">
                          <a:solidFill>
                            <a:srgbClr val="2D393E"/>
                          </a:solidFill>
                          <a:latin typeface="Calibri"/>
                          <a:cs typeface="Calibri"/>
                        </a:rPr>
                        <a:t>до </a:t>
                      </a:r>
                      <a:r>
                        <a:rPr sz="1200" dirty="0">
                          <a:solidFill>
                            <a:srgbClr val="2D393E"/>
                          </a:solidFill>
                          <a:latin typeface="Calibri"/>
                          <a:cs typeface="Calibri"/>
                        </a:rPr>
                        <a:t>50</a:t>
                      </a:r>
                      <a:r>
                        <a:rPr sz="1200" spc="-10" dirty="0">
                          <a:solidFill>
                            <a:srgbClr val="2D393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25" dirty="0">
                          <a:solidFill>
                            <a:srgbClr val="2D393E"/>
                          </a:solidFill>
                          <a:latin typeface="Calibri"/>
                          <a:cs typeface="Calibri"/>
                        </a:rPr>
                        <a:t>кг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9209" marB="0">
                    <a:lnR w="12700">
                      <a:solidFill>
                        <a:srgbClr val="A6A6A6"/>
                      </a:solidFill>
                      <a:prstDash val="solid"/>
                    </a:lnR>
                    <a:lnT w="12700">
                      <a:solidFill>
                        <a:srgbClr val="A6A6A6"/>
                      </a:solidFill>
                      <a:prstDash val="solid"/>
                    </a:lnT>
                  </a:tcPr>
                </a:tc>
                <a:tc gridSpan="8">
                  <a:txBody>
                    <a:bodyPr/>
                    <a:lstStyle/>
                    <a:p>
                      <a:pPr marL="90805" marR="103505">
                        <a:lnSpc>
                          <a:spcPts val="1235"/>
                        </a:lnSpc>
                        <a:spcBef>
                          <a:spcPts val="1335"/>
                        </a:spcBef>
                      </a:pPr>
                      <a:r>
                        <a:rPr sz="1200" spc="-50" dirty="0">
                          <a:solidFill>
                            <a:srgbClr val="2D393E"/>
                          </a:solidFill>
                          <a:latin typeface="Calibri"/>
                          <a:cs typeface="Calibri"/>
                        </a:rPr>
                        <a:t>+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3575685">
                        <a:lnSpc>
                          <a:spcPts val="1235"/>
                        </a:lnSpc>
                        <a:tabLst>
                          <a:tab pos="8844280" algn="l"/>
                        </a:tabLst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Стоимость</a:t>
                      </a:r>
                      <a:r>
                        <a:rPr sz="1200" b="1" spc="-5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летного</a:t>
                      </a:r>
                      <a:r>
                        <a:rPr sz="1200" b="1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часа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	</a:t>
                      </a:r>
                      <a:r>
                        <a:rPr sz="1650" spc="-37" baseline="22727" dirty="0">
                          <a:solidFill>
                            <a:srgbClr val="1C2229"/>
                          </a:solidFill>
                          <a:latin typeface="Calibri"/>
                          <a:cs typeface="Calibri"/>
                        </a:rPr>
                        <a:t>mi</a:t>
                      </a:r>
                      <a:endParaRPr sz="1650" baseline="22727">
                        <a:latin typeface="Calibri"/>
                        <a:cs typeface="Calibri"/>
                      </a:endParaRPr>
                    </a:p>
                  </a:txBody>
                  <a:tcPr marL="0" marR="0" marT="169545" marB="0">
                    <a:lnL w="12700">
                      <a:solidFill>
                        <a:srgbClr val="A6A6A6"/>
                      </a:solidFill>
                      <a:prstDash val="solid"/>
                    </a:lnL>
                    <a:lnT w="12700">
                      <a:solidFill>
                        <a:srgbClr val="A6A6A6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3" name="object 13"/>
          <p:cNvSpPr txBox="1"/>
          <p:nvPr/>
        </p:nvSpPr>
        <p:spPr>
          <a:xfrm>
            <a:off x="11812718" y="4105655"/>
            <a:ext cx="9906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0" dirty="0">
                <a:solidFill>
                  <a:srgbClr val="1C2229"/>
                </a:solidFill>
                <a:latin typeface="Calibri"/>
                <a:cs typeface="Calibri"/>
              </a:rPr>
              <a:t>n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1831938" y="3809491"/>
            <a:ext cx="196215" cy="264160"/>
          </a:xfrm>
          <a:prstGeom prst="rect">
            <a:avLst/>
          </a:prstGeom>
        </p:spPr>
        <p:txBody>
          <a:bodyPr vert="vert" wrap="square" lIns="0" tIns="57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1100" spc="-25" dirty="0">
                <a:solidFill>
                  <a:srgbClr val="1C2229"/>
                </a:solidFill>
                <a:latin typeface="Calibri"/>
                <a:cs typeface="Calibri"/>
              </a:rPr>
              <a:t>max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00039" y="4451232"/>
            <a:ext cx="11780520" cy="599440"/>
          </a:xfrm>
          <a:custGeom>
            <a:avLst/>
            <a:gdLst/>
            <a:ahLst/>
            <a:cxnLst/>
            <a:rect l="l" t="t" r="r" b="b"/>
            <a:pathLst>
              <a:path w="11780520" h="599439">
                <a:moveTo>
                  <a:pt x="11780022" y="0"/>
                </a:moveTo>
                <a:lnTo>
                  <a:pt x="0" y="0"/>
                </a:lnTo>
                <a:lnTo>
                  <a:pt x="0" y="599180"/>
                </a:lnTo>
                <a:lnTo>
                  <a:pt x="11780022" y="599180"/>
                </a:lnTo>
                <a:lnTo>
                  <a:pt x="1178002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300039" y="4451233"/>
            <a:ext cx="11780520" cy="599440"/>
          </a:xfrm>
          <a:prstGeom prst="rect">
            <a:avLst/>
          </a:prstGeom>
          <a:ln w="12700">
            <a:solidFill>
              <a:srgbClr val="00B0F0"/>
            </a:solidFill>
          </a:ln>
        </p:spPr>
        <p:txBody>
          <a:bodyPr vert="horz" wrap="square" lIns="0" tIns="83185" rIns="0" bIns="0" rtlCol="0">
            <a:spAutoFit/>
          </a:bodyPr>
          <a:lstStyle/>
          <a:p>
            <a:pPr algn="ctr">
              <a:lnSpc>
                <a:spcPts val="1635"/>
              </a:lnSpc>
              <a:spcBef>
                <a:spcPts val="655"/>
              </a:spcBef>
            </a:pPr>
            <a:r>
              <a:rPr sz="1400" dirty="0">
                <a:solidFill>
                  <a:srgbClr val="2D393E"/>
                </a:solidFill>
                <a:latin typeface="Calibri"/>
                <a:cs typeface="Calibri"/>
              </a:rPr>
              <a:t>Анализ</a:t>
            </a:r>
            <a:r>
              <a:rPr sz="1400" spc="-45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D393E"/>
                </a:solidFill>
                <a:latin typeface="Calibri"/>
                <a:cs typeface="Calibri"/>
              </a:rPr>
              <a:t>наличия</a:t>
            </a:r>
            <a:r>
              <a:rPr sz="1400" spc="-40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D393E"/>
                </a:solidFill>
                <a:latin typeface="Calibri"/>
                <a:cs typeface="Calibri"/>
              </a:rPr>
              <a:t>и</a:t>
            </a:r>
            <a:r>
              <a:rPr sz="1400" spc="-35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D393E"/>
                </a:solidFill>
                <a:latin typeface="Calibri"/>
                <a:cs typeface="Calibri"/>
              </a:rPr>
              <a:t>перспектив</a:t>
            </a:r>
            <a:r>
              <a:rPr sz="1400" spc="-35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D393E"/>
                </a:solidFill>
                <a:latin typeface="Calibri"/>
                <a:cs typeface="Calibri"/>
              </a:rPr>
              <a:t>развития</a:t>
            </a:r>
            <a:r>
              <a:rPr sz="1400" spc="-35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2D393E"/>
                </a:solidFill>
                <a:latin typeface="Calibri"/>
                <a:cs typeface="Calibri"/>
              </a:rPr>
              <a:t>формирования</a:t>
            </a:r>
            <a:r>
              <a:rPr sz="1400" spc="-40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D393E"/>
                </a:solidFill>
                <a:latin typeface="Calibri"/>
                <a:cs typeface="Calibri"/>
              </a:rPr>
              <a:t>емкости</a:t>
            </a:r>
            <a:r>
              <a:rPr sz="1400" spc="-35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D393E"/>
                </a:solidFill>
                <a:latin typeface="Calibri"/>
                <a:cs typeface="Calibri"/>
              </a:rPr>
              <a:t>хранения</a:t>
            </a:r>
            <a:r>
              <a:rPr sz="1400" spc="-40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D393E"/>
                </a:solidFill>
                <a:latin typeface="Calibri"/>
                <a:cs typeface="Calibri"/>
              </a:rPr>
              <a:t>данных</a:t>
            </a:r>
            <a:r>
              <a:rPr sz="1400" spc="-30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D393E"/>
                </a:solidFill>
                <a:latin typeface="Calibri"/>
                <a:cs typeface="Calibri"/>
              </a:rPr>
              <a:t>из</a:t>
            </a:r>
            <a:r>
              <a:rPr sz="1400" spc="-45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D393E"/>
                </a:solidFill>
                <a:latin typeface="Calibri"/>
                <a:cs typeface="Calibri"/>
              </a:rPr>
              <a:t>различный</a:t>
            </a:r>
            <a:r>
              <a:rPr sz="1400" spc="-35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2D393E"/>
                </a:solidFill>
                <a:latin typeface="Calibri"/>
                <a:cs typeface="Calibri"/>
              </a:rPr>
              <a:t>источников</a:t>
            </a:r>
            <a:endParaRPr sz="1400">
              <a:latin typeface="Calibri"/>
              <a:cs typeface="Calibri"/>
            </a:endParaRPr>
          </a:p>
          <a:p>
            <a:pPr algn="ctr">
              <a:lnSpc>
                <a:spcPts val="1395"/>
              </a:lnSpc>
            </a:pPr>
            <a:r>
              <a:rPr sz="1200" i="1" spc="-10" dirty="0">
                <a:solidFill>
                  <a:srgbClr val="2D393E"/>
                </a:solidFill>
                <a:latin typeface="Calibri"/>
                <a:cs typeface="Calibri"/>
              </a:rPr>
              <a:t>(Региональных</a:t>
            </a:r>
            <a:r>
              <a:rPr sz="1200" i="1" spc="-20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2D393E"/>
                </a:solidFill>
                <a:latin typeface="Calibri"/>
                <a:cs typeface="Calibri"/>
              </a:rPr>
              <a:t>и</a:t>
            </a:r>
            <a:r>
              <a:rPr sz="1200" i="1" spc="-25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2D393E"/>
                </a:solidFill>
                <a:latin typeface="Calibri"/>
                <a:cs typeface="Calibri"/>
              </a:rPr>
              <a:t>отраслевых</a:t>
            </a:r>
            <a:r>
              <a:rPr sz="1200" i="1" spc="-20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2D393E"/>
                </a:solidFill>
                <a:latin typeface="Calibri"/>
                <a:cs typeface="Calibri"/>
              </a:rPr>
              <a:t>баз,</a:t>
            </a:r>
            <a:r>
              <a:rPr sz="1200" i="1" spc="-20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2D393E"/>
                </a:solidFill>
                <a:latin typeface="Calibri"/>
                <a:cs typeface="Calibri"/>
              </a:rPr>
              <a:t>инвестиционных</a:t>
            </a:r>
            <a:r>
              <a:rPr sz="1200" i="1" spc="-20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2D393E"/>
                </a:solidFill>
                <a:latin typeface="Calibri"/>
                <a:cs typeface="Calibri"/>
              </a:rPr>
              <a:t>компаний,</a:t>
            </a:r>
            <a:r>
              <a:rPr sz="1200" i="1" spc="-20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200" i="1" spc="-25" dirty="0">
                <a:solidFill>
                  <a:srgbClr val="2D393E"/>
                </a:solidFill>
                <a:latin typeface="Calibri"/>
                <a:cs typeface="Calibri"/>
              </a:rPr>
              <a:t>It-</a:t>
            </a:r>
            <a:r>
              <a:rPr sz="1200" i="1" spc="-10" dirty="0">
                <a:solidFill>
                  <a:srgbClr val="2D393E"/>
                </a:solidFill>
                <a:latin typeface="Calibri"/>
                <a:cs typeface="Calibri"/>
              </a:rPr>
              <a:t>компании)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00039" y="5228730"/>
            <a:ext cx="11780520" cy="363220"/>
          </a:xfrm>
          <a:prstGeom prst="rect">
            <a:avLst/>
          </a:prstGeom>
          <a:ln w="12700">
            <a:solidFill>
              <a:srgbClr val="00B0F0"/>
            </a:solidFill>
          </a:ln>
        </p:spPr>
        <p:txBody>
          <a:bodyPr vert="horz" wrap="square" lIns="0" tIns="4635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65"/>
              </a:spcBef>
            </a:pPr>
            <a:r>
              <a:rPr sz="1400" dirty="0">
                <a:solidFill>
                  <a:srgbClr val="2D393E"/>
                </a:solidFill>
                <a:latin typeface="Calibri"/>
                <a:cs typeface="Calibri"/>
              </a:rPr>
              <a:t>Оптические</a:t>
            </a:r>
            <a:r>
              <a:rPr sz="1400" spc="-65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D393E"/>
                </a:solidFill>
                <a:latin typeface="Calibri"/>
                <a:cs typeface="Calibri"/>
              </a:rPr>
              <a:t>каналы</a:t>
            </a:r>
            <a:r>
              <a:rPr sz="1400" spc="-45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D393E"/>
                </a:solidFill>
                <a:latin typeface="Calibri"/>
                <a:cs typeface="Calibri"/>
              </a:rPr>
              <a:t>связи</a:t>
            </a:r>
            <a:r>
              <a:rPr sz="1400" spc="-45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D393E"/>
                </a:solidFill>
                <a:latin typeface="Calibri"/>
                <a:cs typeface="Calibri"/>
              </a:rPr>
              <a:t>с</a:t>
            </a:r>
            <a:r>
              <a:rPr sz="1400" spc="-55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D393E"/>
                </a:solidFill>
                <a:latin typeface="Calibri"/>
                <a:cs typeface="Calibri"/>
              </a:rPr>
              <a:t>высокой</a:t>
            </a:r>
            <a:r>
              <a:rPr sz="1400" spc="-45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D393E"/>
                </a:solidFill>
                <a:latin typeface="Calibri"/>
                <a:cs typeface="Calibri"/>
              </a:rPr>
              <a:t>пропускной</a:t>
            </a:r>
            <a:r>
              <a:rPr sz="1400" spc="-45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2D393E"/>
                </a:solidFill>
                <a:latin typeface="Calibri"/>
                <a:cs typeface="Calibri"/>
              </a:rPr>
              <a:t>способностью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18" name="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51951" y="5050412"/>
            <a:ext cx="76200" cy="178318"/>
          </a:xfrm>
          <a:prstGeom prst="rect">
            <a:avLst/>
          </a:prstGeom>
        </p:spPr>
      </p:pic>
      <p:sp>
        <p:nvSpPr>
          <p:cNvPr id="19" name="object 19"/>
          <p:cNvSpPr txBox="1"/>
          <p:nvPr/>
        </p:nvSpPr>
        <p:spPr>
          <a:xfrm>
            <a:off x="300039" y="5782533"/>
            <a:ext cx="11780520" cy="448309"/>
          </a:xfrm>
          <a:prstGeom prst="rect">
            <a:avLst/>
          </a:prstGeom>
          <a:ln w="12700">
            <a:solidFill>
              <a:srgbClr val="00B0F0"/>
            </a:solidFill>
          </a:ln>
        </p:spPr>
        <p:txBody>
          <a:bodyPr vert="horz" wrap="square" lIns="0" tIns="7620" rIns="0" bIns="0" rtlCol="0">
            <a:spAutoFit/>
          </a:bodyPr>
          <a:lstStyle/>
          <a:p>
            <a:pPr algn="ctr">
              <a:lnSpc>
                <a:spcPts val="1635"/>
              </a:lnSpc>
              <a:spcBef>
                <a:spcPts val="60"/>
              </a:spcBef>
            </a:pPr>
            <a:r>
              <a:rPr sz="1400" spc="-10" dirty="0">
                <a:solidFill>
                  <a:srgbClr val="2D393E"/>
                </a:solidFill>
                <a:latin typeface="Calibri"/>
                <a:cs typeface="Calibri"/>
              </a:rPr>
              <a:t>Обработка</a:t>
            </a:r>
            <a:r>
              <a:rPr sz="1400" spc="-20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D393E"/>
                </a:solidFill>
                <a:latin typeface="Calibri"/>
                <a:cs typeface="Calibri"/>
              </a:rPr>
              <a:t>данных</a:t>
            </a:r>
            <a:r>
              <a:rPr sz="1400" spc="-20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D393E"/>
                </a:solidFill>
                <a:latin typeface="Calibri"/>
                <a:cs typeface="Calibri"/>
              </a:rPr>
              <a:t>и</a:t>
            </a:r>
            <a:r>
              <a:rPr sz="1400" spc="-20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2D393E"/>
                </a:solidFill>
                <a:latin typeface="Calibri"/>
                <a:cs typeface="Calibri"/>
              </a:rPr>
              <a:t>консолидация</a:t>
            </a:r>
            <a:r>
              <a:rPr sz="1400" spc="-25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D393E"/>
                </a:solidFill>
                <a:latin typeface="Calibri"/>
                <a:cs typeface="Calibri"/>
              </a:rPr>
              <a:t>их</a:t>
            </a:r>
            <a:r>
              <a:rPr sz="1400" spc="-20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D393E"/>
                </a:solidFill>
                <a:latin typeface="Calibri"/>
                <a:cs typeface="Calibri"/>
              </a:rPr>
              <a:t>единую</a:t>
            </a:r>
            <a:r>
              <a:rPr sz="1400" spc="-25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2D393E"/>
                </a:solidFill>
                <a:latin typeface="Calibri"/>
                <a:cs typeface="Calibri"/>
              </a:rPr>
              <a:t>платформу</a:t>
            </a:r>
            <a:endParaRPr sz="1400">
              <a:latin typeface="Calibri"/>
              <a:cs typeface="Calibri"/>
            </a:endParaRPr>
          </a:p>
          <a:p>
            <a:pPr algn="ctr">
              <a:lnSpc>
                <a:spcPts val="1395"/>
              </a:lnSpc>
            </a:pPr>
            <a:r>
              <a:rPr sz="1200" i="1" dirty="0">
                <a:solidFill>
                  <a:srgbClr val="2D393E"/>
                </a:solidFill>
                <a:latin typeface="Calibri"/>
                <a:cs typeface="Calibri"/>
              </a:rPr>
              <a:t>(привлечение</a:t>
            </a:r>
            <a:r>
              <a:rPr sz="1200" i="1" spc="-25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2D393E"/>
                </a:solidFill>
                <a:latin typeface="Calibri"/>
                <a:cs typeface="Calibri"/>
              </a:rPr>
              <a:t>мощностей</a:t>
            </a:r>
            <a:r>
              <a:rPr sz="1200" i="1" spc="-35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200" i="1" spc="-25" dirty="0">
                <a:solidFill>
                  <a:srgbClr val="2D393E"/>
                </a:solidFill>
                <a:latin typeface="Calibri"/>
                <a:cs typeface="Calibri"/>
              </a:rPr>
              <a:t>It-</a:t>
            </a:r>
            <a:r>
              <a:rPr sz="1200" i="1" dirty="0">
                <a:solidFill>
                  <a:srgbClr val="2D393E"/>
                </a:solidFill>
                <a:latin typeface="Calibri"/>
                <a:cs typeface="Calibri"/>
              </a:rPr>
              <a:t>компаний,</a:t>
            </a:r>
            <a:r>
              <a:rPr sz="1200" i="1" spc="-30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2D393E"/>
                </a:solidFill>
                <a:latin typeface="Calibri"/>
                <a:cs typeface="Calibri"/>
              </a:rPr>
              <a:t>супер</a:t>
            </a:r>
            <a:r>
              <a:rPr sz="1200" i="1" spc="-35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200" i="1" spc="-10" dirty="0">
                <a:solidFill>
                  <a:srgbClr val="2D393E"/>
                </a:solidFill>
                <a:latin typeface="Calibri"/>
                <a:cs typeface="Calibri"/>
              </a:rPr>
              <a:t>компьютер</a:t>
            </a:r>
            <a:r>
              <a:rPr sz="1200" i="1" spc="-35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200" i="1" spc="-10" dirty="0">
                <a:solidFill>
                  <a:srgbClr val="2D393E"/>
                </a:solidFill>
                <a:latin typeface="Calibri"/>
                <a:cs typeface="Calibri"/>
              </a:rPr>
              <a:t>Сбербанка)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20" name="object 2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51951" y="5591757"/>
            <a:ext cx="76200" cy="190775"/>
          </a:xfrm>
          <a:prstGeom prst="rect">
            <a:avLst/>
          </a:prstGeom>
        </p:spPr>
      </p:pic>
      <p:grpSp>
        <p:nvGrpSpPr>
          <p:cNvPr id="21" name="object 21"/>
          <p:cNvGrpSpPr/>
          <p:nvPr/>
        </p:nvGrpSpPr>
        <p:grpSpPr>
          <a:xfrm>
            <a:off x="257546" y="6415190"/>
            <a:ext cx="11854815" cy="407034"/>
            <a:chOff x="257546" y="6415190"/>
            <a:chExt cx="11854815" cy="407034"/>
          </a:xfrm>
        </p:grpSpPr>
        <p:sp>
          <p:nvSpPr>
            <p:cNvPr id="22" name="object 22"/>
            <p:cNvSpPr/>
            <p:nvPr/>
          </p:nvSpPr>
          <p:spPr>
            <a:xfrm>
              <a:off x="263896" y="6421540"/>
              <a:ext cx="11842115" cy="394335"/>
            </a:xfrm>
            <a:custGeom>
              <a:avLst/>
              <a:gdLst/>
              <a:ahLst/>
              <a:cxnLst/>
              <a:rect l="l" t="t" r="r" b="b"/>
              <a:pathLst>
                <a:path w="11842115" h="394334">
                  <a:moveTo>
                    <a:pt x="11841622" y="0"/>
                  </a:moveTo>
                  <a:lnTo>
                    <a:pt x="0" y="0"/>
                  </a:lnTo>
                  <a:lnTo>
                    <a:pt x="0" y="394116"/>
                  </a:lnTo>
                  <a:lnTo>
                    <a:pt x="11841622" y="394116"/>
                  </a:lnTo>
                  <a:lnTo>
                    <a:pt x="1184162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63896" y="6421540"/>
              <a:ext cx="11842115" cy="394335"/>
            </a:xfrm>
            <a:custGeom>
              <a:avLst/>
              <a:gdLst/>
              <a:ahLst/>
              <a:cxnLst/>
              <a:rect l="l" t="t" r="r" b="b"/>
              <a:pathLst>
                <a:path w="11842115" h="394334">
                  <a:moveTo>
                    <a:pt x="0" y="0"/>
                  </a:moveTo>
                  <a:lnTo>
                    <a:pt x="11841622" y="0"/>
                  </a:lnTo>
                  <a:lnTo>
                    <a:pt x="11841622" y="394116"/>
                  </a:lnTo>
                  <a:lnTo>
                    <a:pt x="0" y="394116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B0F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5464491" y="6472428"/>
            <a:ext cx="143954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solidFill>
                  <a:srgbClr val="2D393E"/>
                </a:solidFill>
                <a:latin typeface="Calibri"/>
                <a:cs typeface="Calibri"/>
              </a:rPr>
              <a:t>Аналитика</a:t>
            </a:r>
            <a:r>
              <a:rPr sz="1400" spc="5" dirty="0">
                <a:solidFill>
                  <a:srgbClr val="2D393E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2D393E"/>
                </a:solidFill>
                <a:latin typeface="Calibri"/>
                <a:cs typeface="Calibri"/>
              </a:rPr>
              <a:t>данных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25" name="object 2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161084" y="6273629"/>
            <a:ext cx="76200" cy="20506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</TotalTime>
  <Words>1622</Words>
  <Application>Microsoft Office PowerPoint</Application>
  <PresentationFormat>Широкоэкранный</PresentationFormat>
  <Paragraphs>390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Arial MT</vt:lpstr>
      <vt:lpstr>Calibri</vt:lpstr>
      <vt:lpstr>Calibri Light</vt:lpstr>
      <vt:lpstr>Symbol</vt:lpstr>
      <vt:lpstr>Times New Roman</vt:lpstr>
      <vt:lpstr>Wingdings</vt:lpstr>
      <vt:lpstr>Office Theme</vt:lpstr>
      <vt:lpstr>РЕСПУБЛИКА ДАГЕСТАН</vt:lpstr>
      <vt:lpstr>ПРИОРИТЕТЫ РЕГИОНАЛЬНОЙ СТРАТЕГИИ РАЗВИТИЯ РЫНКА БЛА</vt:lpstr>
      <vt:lpstr>ОСНОВНЫЕ ПОТРЕБИТЕЛИ УСЛУГ БЛА-СЕРВИСОВ И РЕГИОНАЛЬНЫЕ ПРИОРИТЕТЫ</vt:lpstr>
      <vt:lpstr>МАТРИЦА ФУНКЦИЙ ПРИМЕНЕНИЯ БЛА В ПРИОРИТЕТНЫХ НАПРАВЛЕНИЯХ</vt:lpstr>
      <vt:lpstr>ОСНОВНЫЕ УЧАСТ НИКИ РАЗВИТИЯ РЕГИОНАЛЬНОГО РЫНКА БЛА (ИХ ФУНКЦИИ)</vt:lpstr>
      <vt:lpstr>Презентация PowerPoint</vt:lpstr>
      <vt:lpstr>СИСТЕМНЫЙ ПОДХОД В ФОРМИРОВАНИИ БАЛАНСА СПРОСА И ПРЕДЛОЖЕНИЯ*</vt:lpstr>
      <vt:lpstr>БАЛАНС ИНТЕРЕСОВ УЧАСТНИК ОВ РЫНКА БЛА</vt:lpstr>
      <vt:lpstr>МУЛЬТИФУНКЦИОНАЛЬНЫЙ МОНИТОРИНГ – РЕЗЕРВ ПОВЫШЕНИЯ ЭФФЕКТИВНОСТИ</vt:lpstr>
      <vt:lpstr>УСЛОВИЯ КОМПЛЕКСНОГО РАЗВИТИЯ РЫНКА БЛА</vt:lpstr>
      <vt:lpstr>ЗАДАЧИ ЭКСПЛУАТАНТА</vt:lpstr>
      <vt:lpstr>ОБРАЗОВАНИЕ, МЕТОДОЛОГИЧЕСКОЕ И НАУЧНОЕ СОПРОВОЖДЕНИЕ, ПЕРЕПОДГОТОВКА КАДРОВ</vt:lpstr>
      <vt:lpstr>РЕСПУБЛИКА ДАГЕСТАН - МЕЖРЕГИОНАЛЬНАЯ ТОЧКА РОСТА</vt:lpstr>
      <vt:lpstr>ВЫВОДЫ</vt:lpstr>
      <vt:lpstr>АГРАРНЫЙ КЕЙС С ПРИМЕНЕНИЕМ «АГРОБАРС-60»</vt:lpstr>
      <vt:lpstr>АГРАРНЫЙ КЕЙС С ПРИМЕНЕНИЕМ «АГРОБАРС-60»</vt:lpstr>
      <vt:lpstr>РЕГИОНА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РЕСПУБЛИКА ДАГЕСТАН</dc:title>
  <dc:creator>Горохов Антон Игоревич</dc:creator>
  <cp:lastModifiedBy>Альбина З. Яралиева</cp:lastModifiedBy>
  <cp:revision>4</cp:revision>
  <dcterms:created xsi:type="dcterms:W3CDTF">2025-03-11T09:26:47Z</dcterms:created>
  <dcterms:modified xsi:type="dcterms:W3CDTF">2025-03-12T11:13:10Z</dcterms:modified>
</cp:coreProperties>
</file>